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pptx" ContentType="application/vnd.openxmlformats-officedocument.presentationml.presentation"/>
  <Default Extension="rels" ContentType="application/vnd.openxmlformats-package.relationships+xml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4"/>
    <p:sldMasterId id="2147483674" r:id="rId5"/>
    <p:sldMasterId id="2147483765" r:id="rId6"/>
  </p:sldMasterIdLst>
  <p:notesMasterIdLst>
    <p:notesMasterId r:id="rId17"/>
  </p:notesMasterIdLst>
  <p:handoutMasterIdLst>
    <p:handoutMasterId r:id="rId18"/>
  </p:handoutMasterIdLst>
  <p:sldIdLst>
    <p:sldId id="523" r:id="rId7"/>
    <p:sldId id="1108" r:id="rId8"/>
    <p:sldId id="1101" r:id="rId9"/>
    <p:sldId id="1104" r:id="rId10"/>
    <p:sldId id="1098" r:id="rId11"/>
    <p:sldId id="1102" r:id="rId12"/>
    <p:sldId id="1103" r:id="rId13"/>
    <p:sldId id="1107" r:id="rId14"/>
    <p:sldId id="1106" r:id="rId15"/>
    <p:sldId id="1092" r:id="rId16"/>
  </p:sldIdLst>
  <p:sldSz cx="12192000" cy="6858000"/>
  <p:notesSz cx="6858000" cy="9144000"/>
  <p:defaultTextStyle>
    <a:defPPr>
      <a:defRPr lang="en-US"/>
    </a:defPPr>
    <a:lvl1pPr marL="0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4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3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3" algn="l" defTabSz="91436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D03F"/>
    <a:srgbClr val="F6682C"/>
    <a:srgbClr val="FAA61A"/>
    <a:srgbClr val="CA1F34"/>
    <a:srgbClr val="DACCCC"/>
    <a:srgbClr val="253333"/>
    <a:srgbClr val="D68D87"/>
    <a:srgbClr val="FF3300"/>
    <a:srgbClr val="CC2036"/>
    <a:srgbClr val="EAB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F7DC40-4815-4C3B-9DEB-345B6B7D8229}" v="60" dt="2020-04-08T12:22:08.2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85" autoAdjust="0"/>
    <p:restoredTop sz="94249" autoAdjust="0"/>
  </p:normalViewPr>
  <p:slideViewPr>
    <p:cSldViewPr snapToGrid="0" snapToObjects="1">
      <p:cViewPr varScale="1">
        <p:scale>
          <a:sx n="89" d="100"/>
          <a:sy n="89" d="100"/>
        </p:scale>
        <p:origin x="882" y="90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56" d="100"/>
          <a:sy n="56" d="100"/>
        </p:scale>
        <p:origin x="277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AAE4C6-1E2D-4780-919C-49E1F78CA70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585389-302D-4E13-9241-A3F58AB63A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D5DD87-59FB-4776-8B54-4E0B4017589B}" type="datetimeFigureOut">
              <a:rPr lang="en-US" smtClean="0"/>
              <a:pPr/>
              <a:t>7/28/2022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85E414-4399-41E7-9CEB-5E61817904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5497B4-13B9-4BD6-8733-F66554E255B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2D3E1F-3A14-455E-A940-232353F119D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2130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3.png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1782AF-FC3D-4255-A5B3-F22E7D22B2AD}" type="datetimeFigureOut">
              <a:rPr lang="en-IN" smtClean="0"/>
              <a:pPr/>
              <a:t>28-07-2022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1894E-7BF2-41CB-AC4E-05AD56A709E5}" type="slidenum">
              <a:rPr lang="en-IN" smtClean="0"/>
              <a:pPr/>
              <a:t>‹#›</a:t>
            </a:fld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81094" y="2914648"/>
            <a:ext cx="5591181" cy="771525"/>
          </a:xfrm>
          <a:prstGeom prst="rect">
            <a:avLst/>
          </a:prstGeom>
        </p:spPr>
        <p:txBody>
          <a:bodyPr lIns="0" tIns="46798" rIns="0" bIns="45718" anchor="b">
            <a:normAutofit/>
          </a:bodyPr>
          <a:lstStyle>
            <a:lvl1pPr algn="l">
              <a:lnSpc>
                <a:spcPts val="3500"/>
              </a:lnSpc>
              <a:defRPr sz="35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81094" y="3602038"/>
            <a:ext cx="5591181" cy="584200"/>
          </a:xfrm>
          <a:prstGeom prst="rect">
            <a:avLst/>
          </a:prstGeom>
        </p:spPr>
        <p:txBody>
          <a:bodyPr lIns="0" tIns="45718" rIns="89996" bIns="45718" anchor="b"/>
          <a:lstStyle>
            <a:lvl1pPr marL="0" indent="0" algn="l">
              <a:buNone/>
              <a:defRPr sz="2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00 Month 2000</a:t>
            </a:r>
          </a:p>
        </p:txBody>
      </p:sp>
      <p:pic>
        <p:nvPicPr>
          <p:cNvPr id="6" name="Picture 2" descr="C:\Users\ab120629\AppData\Local\Microsoft\Windows\INetCache\Content.Outlook\BZZIV4RT\ABC_Birla_3D-Logo_with-customer-needs-.jpg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CA142A"/>
              </a:clrFrom>
              <a:clrTo>
                <a:srgbClr val="CA142A">
                  <a:alpha val="0"/>
                </a:srgbClr>
              </a:clrTo>
            </a:clrChange>
          </a:blip>
          <a:srcRect l="18693" t="32526" r="18926" b="32774"/>
          <a:stretch>
            <a:fillRect/>
          </a:stretch>
        </p:blipFill>
        <p:spPr bwMode="auto">
          <a:xfrm>
            <a:off x="7664334" y="2670489"/>
            <a:ext cx="3803919" cy="1495923"/>
          </a:xfrm>
          <a:prstGeom prst="rect">
            <a:avLst/>
          </a:prstGeom>
          <a:noFill/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268565B-5733-4487-B60E-4CFCE06B5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399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824" userDrawn="1">
          <p15:clr>
            <a:srgbClr val="FBAE40"/>
          </p15:clr>
        </p15:guide>
        <p15:guide id="3" pos="693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_Protecting">
    <p:bg>
      <p:bgPr>
        <a:solidFill>
          <a:srgbClr val="DC87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051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_Investing">
    <p:bg>
      <p:bgPr>
        <a:solidFill>
          <a:srgbClr val="8CA3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070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_Financing">
    <p:bg>
      <p:bgPr>
        <a:solidFill>
          <a:srgbClr val="D6AF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8740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3" y="2100262"/>
            <a:ext cx="7828131" cy="407670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296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4" y="2100262"/>
            <a:ext cx="5111575" cy="407670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6284143" y="2100262"/>
            <a:ext cx="5111575" cy="407670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9424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4" y="2879833"/>
            <a:ext cx="5111575" cy="329713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6284143" y="2879833"/>
            <a:ext cx="5111575" cy="329713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787401" y="2081049"/>
            <a:ext cx="5111751" cy="662153"/>
          </a:xfrm>
          <a:prstGeom prst="rect">
            <a:avLst/>
          </a:prstGeom>
        </p:spPr>
        <p:txBody>
          <a:bodyPr lIns="0" tIns="45718" rIns="89996" bIns="45718"/>
          <a:lstStyle>
            <a:lvl1pPr marL="0" indent="0">
              <a:lnSpc>
                <a:spcPts val="2401"/>
              </a:lnSpc>
              <a:buNone/>
              <a:defRPr sz="2400" b="1" i="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Click to edit header for the sub-set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283967" y="2081049"/>
            <a:ext cx="5111751" cy="662153"/>
          </a:xfrm>
          <a:prstGeom prst="rect">
            <a:avLst/>
          </a:prstGeom>
        </p:spPr>
        <p:txBody>
          <a:bodyPr lIns="0" tIns="45718" rIns="89996" bIns="45718"/>
          <a:lstStyle>
            <a:lvl1pPr marL="0" indent="0">
              <a:lnSpc>
                <a:spcPts val="2401"/>
              </a:lnSpc>
              <a:buNone/>
              <a:defRPr sz="2400" b="1" i="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Click to edit header for the sub-set</a:t>
            </a:r>
          </a:p>
        </p:txBody>
      </p:sp>
    </p:spTree>
    <p:extLst>
      <p:ext uri="{BB962C8B-B14F-4D97-AF65-F5344CB8AC3E}">
        <p14:creationId xmlns:p14="http://schemas.microsoft.com/office/powerpoint/2010/main" val="12574030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8232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50065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4" y="2879833"/>
            <a:ext cx="5111575" cy="329713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6284143" y="2081048"/>
            <a:ext cx="5111575" cy="4095915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787401" y="2081049"/>
            <a:ext cx="5111751" cy="662153"/>
          </a:xfrm>
          <a:prstGeom prst="rect">
            <a:avLst/>
          </a:prstGeom>
        </p:spPr>
        <p:txBody>
          <a:bodyPr lIns="0" tIns="45718" rIns="89996" bIns="45718"/>
          <a:lstStyle>
            <a:lvl1pPr marL="0" indent="0">
              <a:lnSpc>
                <a:spcPts val="2401"/>
              </a:lnSpc>
              <a:buNone/>
              <a:defRPr sz="2400" b="1" i="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Click to edit header for the sub-set</a:t>
            </a:r>
          </a:p>
        </p:txBody>
      </p:sp>
    </p:spTree>
    <p:extLst>
      <p:ext uri="{BB962C8B-B14F-4D97-AF65-F5344CB8AC3E}">
        <p14:creationId xmlns:p14="http://schemas.microsoft.com/office/powerpoint/2010/main" val="21398984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4" y="2879833"/>
            <a:ext cx="5111575" cy="329713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787401" y="2081049"/>
            <a:ext cx="5111751" cy="662153"/>
          </a:xfrm>
          <a:prstGeom prst="rect">
            <a:avLst/>
          </a:prstGeom>
        </p:spPr>
        <p:txBody>
          <a:bodyPr lIns="0" tIns="45718" rIns="89996" bIns="45718"/>
          <a:lstStyle>
            <a:lvl1pPr marL="0" indent="0">
              <a:lnSpc>
                <a:spcPts val="2401"/>
              </a:lnSpc>
              <a:buNone/>
              <a:defRPr sz="2400" b="1" i="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Click to edit header for the sub-set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6286502" y="1957388"/>
            <a:ext cx="5510212" cy="4219575"/>
          </a:xfrm>
          <a:prstGeom prst="rect">
            <a:avLst/>
          </a:prstGeom>
        </p:spPr>
        <p:txBody>
          <a:bodyPr lIns="91437" tIns="45718" rIns="91437" bIns="45718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15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Page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81094" y="2914648"/>
            <a:ext cx="5591181" cy="771525"/>
          </a:xfrm>
          <a:prstGeom prst="rect">
            <a:avLst/>
          </a:prstGeom>
        </p:spPr>
        <p:txBody>
          <a:bodyPr lIns="0" tIns="46798" rIns="0" bIns="45718" anchor="b">
            <a:normAutofit/>
          </a:bodyPr>
          <a:lstStyle>
            <a:lvl1pPr algn="l">
              <a:lnSpc>
                <a:spcPts val="3500"/>
              </a:lnSpc>
              <a:defRPr sz="35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 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81094" y="3602038"/>
            <a:ext cx="5591181" cy="584200"/>
          </a:xfrm>
          <a:prstGeom prst="rect">
            <a:avLst/>
          </a:prstGeom>
        </p:spPr>
        <p:txBody>
          <a:bodyPr lIns="0" tIns="45718" rIns="89996" bIns="45718" anchor="b"/>
          <a:lstStyle>
            <a:lvl1pPr marL="0" indent="0" algn="l">
              <a:buNone/>
              <a:defRPr sz="2600" b="0" i="0">
                <a:solidFill>
                  <a:schemeClr val="bg1"/>
                </a:solidFill>
                <a:latin typeface="Calibri Light" charset="0"/>
                <a:ea typeface="Calibri Light" charset="0"/>
                <a:cs typeface="Calibri Light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00 Month 2000</a:t>
            </a:r>
          </a:p>
        </p:txBody>
      </p:sp>
      <p:pic>
        <p:nvPicPr>
          <p:cNvPr id="6" name="Picture 2" descr="C:\Users\ab120629\AppData\Local\Microsoft\Windows\INetCache\Content.Outlook\BZZIV4RT\ABC_Birla_3D-Logo_with-customer-needs-.jpg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CA142A"/>
              </a:clrFrom>
              <a:clrTo>
                <a:srgbClr val="CA142A">
                  <a:alpha val="0"/>
                </a:srgbClr>
              </a:clrTo>
            </a:clrChange>
          </a:blip>
          <a:srcRect l="18693" t="32526" r="18926" b="43914"/>
          <a:stretch>
            <a:fillRect/>
          </a:stretch>
        </p:blipFill>
        <p:spPr bwMode="auto">
          <a:xfrm>
            <a:off x="7664334" y="2783033"/>
            <a:ext cx="3803919" cy="1015685"/>
          </a:xfrm>
          <a:prstGeom prst="rect">
            <a:avLst/>
          </a:prstGeom>
          <a:noFill/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4A1B448-A194-44D0-8A71-0506ED7E6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5399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824" userDrawn="1">
          <p15:clr>
            <a:srgbClr val="FBAE40"/>
          </p15:clr>
        </p15:guide>
        <p15:guide id="3" pos="6936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7" tIns="45718" rIns="91437" bIns="45718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85763" y="400070"/>
            <a:ext cx="11410948" cy="1426965"/>
          </a:xfrm>
          <a:prstGeom prst="rect">
            <a:avLst/>
          </a:prstGeom>
          <a:solidFill>
            <a:srgbClr val="CA1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9340880" y="855570"/>
            <a:ext cx="2637760" cy="971465"/>
            <a:chOff x="9340880" y="855570"/>
            <a:chExt cx="2637760" cy="971465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/>
            <a:srcRect t="57824" b="14603"/>
            <a:stretch>
              <a:fillRect/>
            </a:stretch>
          </p:blipFill>
          <p:spPr>
            <a:xfrm>
              <a:off x="9340880" y="1390650"/>
              <a:ext cx="2637760" cy="436385"/>
            </a:xfrm>
            <a:prstGeom prst="rect">
              <a:avLst/>
            </a:prstGeom>
          </p:spPr>
        </p:pic>
        <p:pic>
          <p:nvPicPr>
            <p:cNvPr id="13" name="Picture 2" descr="C:\Users\ab120629\AppData\Local\Microsoft\Windows\INetCache\Content.Outlook\BZZIV4RT\ABC_Birla_3D-Logo_with-customer-needs-.jpg"/>
            <p:cNvPicPr>
              <a:picLocks noChangeAspect="1" noChangeArrowheads="1"/>
            </p:cNvPicPr>
            <p:nvPr userDrawn="1"/>
          </p:nvPicPr>
          <p:blipFill>
            <a:blip r:embed="rId3">
              <a:clrChange>
                <a:clrFrom>
                  <a:srgbClr val="CA142A"/>
                </a:clrFrom>
                <a:clrTo>
                  <a:srgbClr val="CA142A">
                    <a:alpha val="0"/>
                  </a:srgbClr>
                </a:clrTo>
              </a:clrChange>
            </a:blip>
            <a:srcRect l="18693" t="32526" r="18926" b="41500"/>
            <a:stretch>
              <a:fillRect/>
            </a:stretch>
          </p:blipFill>
          <p:spPr bwMode="auto">
            <a:xfrm>
              <a:off x="9759142" y="855570"/>
              <a:ext cx="1817717" cy="535080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168943745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 Page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0150" y="2851949"/>
            <a:ext cx="5472113" cy="791368"/>
          </a:xfrm>
          <a:prstGeom prst="rect">
            <a:avLst/>
          </a:prstGeom>
        </p:spPr>
        <p:txBody>
          <a:bodyPr lIns="0" tIns="45718" rIns="91437" bIns="45718"/>
          <a:lstStyle>
            <a:lvl1pPr>
              <a:defRPr sz="59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5" name="Picture 2" descr="C:\Users\ab120629\AppData\Local\Microsoft\Windows\INetCache\Content.Outlook\BZZIV4RT\ABC_Birla_3D-Logo_with-customer-needs-.jpg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CA142A"/>
              </a:clrFrom>
              <a:clrTo>
                <a:srgbClr val="CA142A">
                  <a:alpha val="0"/>
                </a:srgbClr>
              </a:clrTo>
            </a:clrChange>
          </a:blip>
          <a:srcRect l="18693" t="32526" r="18926" b="32774"/>
          <a:stretch>
            <a:fillRect/>
          </a:stretch>
        </p:blipFill>
        <p:spPr bwMode="auto">
          <a:xfrm>
            <a:off x="7664334" y="2670489"/>
            <a:ext cx="3803919" cy="1495923"/>
          </a:xfrm>
          <a:prstGeom prst="rect">
            <a:avLst/>
          </a:prstGeom>
          <a:noFill/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A4348AE-EFF8-4B75-A41B-4AA5CEE5EBB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6592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85765" y="1971676"/>
            <a:ext cx="11410948" cy="3926423"/>
          </a:xfrm>
          <a:prstGeom prst="rect">
            <a:avLst/>
          </a:prstGeom>
          <a:solidFill>
            <a:srgbClr val="CA1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rgbClr val="C7C8CA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3834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_2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rgbClr val="C7C8CA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9266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Slide_2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87233" y="2100262"/>
            <a:ext cx="7828131" cy="407670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2400">
                <a:latin typeface="+mj-lt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2400">
                <a:latin typeface="+mj-lt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2000">
                <a:latin typeface="+mj-lt"/>
                <a:ea typeface="Arial" charset="0"/>
                <a:cs typeface="Arial" charset="0"/>
              </a:defRPr>
            </a:lvl3pPr>
            <a:lvl4pPr>
              <a:defRPr sz="1800">
                <a:latin typeface="+mj-lt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400">
                <a:latin typeface="+mj-lt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FB9FBBD-8491-4359-A5D1-37049EE53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2484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_Protecting">
    <p:bg>
      <p:bgPr>
        <a:solidFill>
          <a:srgbClr val="DC878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4148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_Investing">
    <p:bg>
      <p:bgPr>
        <a:solidFill>
          <a:srgbClr val="8CA37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371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_Financing">
    <p:bg>
      <p:bgPr>
        <a:solidFill>
          <a:srgbClr val="D6AF6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5570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3" y="2100262"/>
            <a:ext cx="7828131" cy="407670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26678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4" y="2100262"/>
            <a:ext cx="5111575" cy="407670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6284143" y="2100262"/>
            <a:ext cx="5111575" cy="407670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3677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Page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0150" y="2851949"/>
            <a:ext cx="5472113" cy="791368"/>
          </a:xfrm>
          <a:prstGeom prst="rect">
            <a:avLst/>
          </a:prstGeom>
        </p:spPr>
        <p:txBody>
          <a:bodyPr lIns="0" tIns="45718" rIns="91437" bIns="45718"/>
          <a:lstStyle>
            <a:lvl1pPr>
              <a:defRPr sz="59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5" name="Picture 2" descr="C:\Users\ab120629\AppData\Local\Microsoft\Windows\INetCache\Content.Outlook\BZZIV4RT\ABC_Birla_3D-Logo_with-customer-needs-.jpg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CA142A"/>
              </a:clrFrom>
              <a:clrTo>
                <a:srgbClr val="CA142A">
                  <a:alpha val="0"/>
                </a:srgbClr>
              </a:clrTo>
            </a:clrChange>
          </a:blip>
          <a:srcRect l="18693" t="32526" r="18926" b="32774"/>
          <a:stretch>
            <a:fillRect/>
          </a:stretch>
        </p:blipFill>
        <p:spPr bwMode="auto">
          <a:xfrm>
            <a:off x="7664334" y="2670489"/>
            <a:ext cx="3803919" cy="1495923"/>
          </a:xfrm>
          <a:prstGeom prst="rect">
            <a:avLst/>
          </a:prstGeom>
          <a:noFill/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A4348AE-EFF8-4B75-A41B-4AA5CEE5EBB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365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4" y="2879833"/>
            <a:ext cx="5111575" cy="329713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6284143" y="2879833"/>
            <a:ext cx="5111575" cy="329713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787401" y="2081049"/>
            <a:ext cx="5111751" cy="662153"/>
          </a:xfrm>
          <a:prstGeom prst="rect">
            <a:avLst/>
          </a:prstGeom>
        </p:spPr>
        <p:txBody>
          <a:bodyPr lIns="0" tIns="45718" rIns="89996" bIns="45718"/>
          <a:lstStyle>
            <a:lvl1pPr marL="0" indent="0">
              <a:lnSpc>
                <a:spcPts val="2401"/>
              </a:lnSpc>
              <a:buNone/>
              <a:defRPr sz="2400" b="1" i="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Click to edit header for the sub-set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6283967" y="2081049"/>
            <a:ext cx="5111751" cy="662153"/>
          </a:xfrm>
          <a:prstGeom prst="rect">
            <a:avLst/>
          </a:prstGeom>
        </p:spPr>
        <p:txBody>
          <a:bodyPr lIns="0" tIns="45718" rIns="89996" bIns="45718"/>
          <a:lstStyle>
            <a:lvl1pPr marL="0" indent="0">
              <a:lnSpc>
                <a:spcPts val="2401"/>
              </a:lnSpc>
              <a:buNone/>
              <a:defRPr sz="2400" b="1" i="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Click to edit header for the sub-set</a:t>
            </a:r>
          </a:p>
        </p:txBody>
      </p:sp>
    </p:spTree>
    <p:extLst>
      <p:ext uri="{BB962C8B-B14F-4D97-AF65-F5344CB8AC3E}">
        <p14:creationId xmlns:p14="http://schemas.microsoft.com/office/powerpoint/2010/main" val="36039817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43057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50563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4" y="2879833"/>
            <a:ext cx="5111575" cy="329713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6"/>
          </p:nvPr>
        </p:nvSpPr>
        <p:spPr>
          <a:xfrm>
            <a:off x="6284143" y="2081048"/>
            <a:ext cx="5111575" cy="4095915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787401" y="2081049"/>
            <a:ext cx="5111751" cy="662153"/>
          </a:xfrm>
          <a:prstGeom prst="rect">
            <a:avLst/>
          </a:prstGeom>
        </p:spPr>
        <p:txBody>
          <a:bodyPr lIns="0" tIns="45718" rIns="89996" bIns="45718"/>
          <a:lstStyle>
            <a:lvl1pPr marL="0" indent="0">
              <a:lnSpc>
                <a:spcPts val="2401"/>
              </a:lnSpc>
              <a:buNone/>
              <a:defRPr sz="2400" b="1" i="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Click to edit header for the sub-set</a:t>
            </a:r>
          </a:p>
        </p:txBody>
      </p:sp>
    </p:spTree>
    <p:extLst>
      <p:ext uri="{BB962C8B-B14F-4D97-AF65-F5344CB8AC3E}">
        <p14:creationId xmlns:p14="http://schemas.microsoft.com/office/powerpoint/2010/main" val="24482830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7234" y="2879833"/>
            <a:ext cx="5111575" cy="329713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1900">
                <a:latin typeface="Arial" charset="0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1800">
                <a:latin typeface="Arial" charset="0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1600">
                <a:latin typeface="Arial" charset="0"/>
                <a:ea typeface="Arial" charset="0"/>
                <a:cs typeface="Arial" charset="0"/>
              </a:defRPr>
            </a:lvl3pPr>
            <a:lvl4pPr>
              <a:defRPr sz="1400">
                <a:latin typeface="Arial" charset="0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10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787401" y="2081049"/>
            <a:ext cx="5111751" cy="662153"/>
          </a:xfrm>
          <a:prstGeom prst="rect">
            <a:avLst/>
          </a:prstGeom>
        </p:spPr>
        <p:txBody>
          <a:bodyPr lIns="0" tIns="45718" rIns="89996" bIns="45718"/>
          <a:lstStyle>
            <a:lvl1pPr marL="0" indent="0">
              <a:lnSpc>
                <a:spcPts val="2401"/>
              </a:lnSpc>
              <a:buNone/>
              <a:defRPr sz="2400" b="1" i="0" baseline="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 dirty="0"/>
              <a:t>Click to edit header for the sub-set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8"/>
          </p:nvPr>
        </p:nvSpPr>
        <p:spPr>
          <a:xfrm>
            <a:off x="6286502" y="1957388"/>
            <a:ext cx="5510212" cy="4219575"/>
          </a:xfrm>
          <a:prstGeom prst="rect">
            <a:avLst/>
          </a:prstGeom>
        </p:spPr>
        <p:txBody>
          <a:bodyPr lIns="91437" tIns="45718" rIns="91437" bIns="45718"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0793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lIns="91437" tIns="45718" rIns="91437" bIns="45718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85763" y="400070"/>
            <a:ext cx="11410948" cy="1426965"/>
          </a:xfrm>
          <a:prstGeom prst="rect">
            <a:avLst/>
          </a:prstGeom>
          <a:solidFill>
            <a:srgbClr val="CA1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599"/>
              </a:lnSpc>
              <a:defRPr sz="2600" b="1" i="0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9340880" y="855570"/>
            <a:ext cx="2637760" cy="971465"/>
            <a:chOff x="9340880" y="855570"/>
            <a:chExt cx="2637760" cy="971465"/>
          </a:xfrm>
        </p:grpSpPr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2"/>
            <a:srcRect t="57824" b="14603"/>
            <a:stretch>
              <a:fillRect/>
            </a:stretch>
          </p:blipFill>
          <p:spPr>
            <a:xfrm>
              <a:off x="9340880" y="1390650"/>
              <a:ext cx="2637760" cy="436385"/>
            </a:xfrm>
            <a:prstGeom prst="rect">
              <a:avLst/>
            </a:prstGeom>
          </p:spPr>
        </p:pic>
        <p:pic>
          <p:nvPicPr>
            <p:cNvPr id="13" name="Picture 2" descr="C:\Users\ab120629\AppData\Local\Microsoft\Windows\INetCache\Content.Outlook\BZZIV4RT\ABC_Birla_3D-Logo_with-customer-needs-.jpg"/>
            <p:cNvPicPr>
              <a:picLocks noChangeAspect="1" noChangeArrowheads="1"/>
            </p:cNvPicPr>
            <p:nvPr userDrawn="1"/>
          </p:nvPicPr>
          <p:blipFill>
            <a:blip r:embed="rId3">
              <a:clrChange>
                <a:clrFrom>
                  <a:srgbClr val="CA142A"/>
                </a:clrFrom>
                <a:clrTo>
                  <a:srgbClr val="CA142A">
                    <a:alpha val="0"/>
                  </a:srgbClr>
                </a:clrTo>
              </a:clrChange>
            </a:blip>
            <a:srcRect l="18693" t="32526" r="18926" b="41500"/>
            <a:stretch>
              <a:fillRect/>
            </a:stretch>
          </p:blipFill>
          <p:spPr bwMode="auto">
            <a:xfrm>
              <a:off x="9759142" y="855570"/>
              <a:ext cx="1817717" cy="535080"/>
            </a:xfrm>
            <a:prstGeom prst="rect">
              <a:avLst/>
            </a:prstGeom>
            <a:noFill/>
          </p:spPr>
        </p:pic>
      </p:grpSp>
    </p:spTree>
    <p:extLst>
      <p:ext uri="{BB962C8B-B14F-4D97-AF65-F5344CB8AC3E}">
        <p14:creationId xmlns:p14="http://schemas.microsoft.com/office/powerpoint/2010/main" val="4015601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Slide_2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9340880" y="855570"/>
            <a:ext cx="2637760" cy="971465"/>
            <a:chOff x="9340880" y="855570"/>
            <a:chExt cx="2637760" cy="971465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/>
            <a:srcRect t="57824" b="14603"/>
            <a:stretch>
              <a:fillRect/>
            </a:stretch>
          </p:blipFill>
          <p:spPr>
            <a:xfrm>
              <a:off x="9340880" y="1390650"/>
              <a:ext cx="2637760" cy="436385"/>
            </a:xfrm>
            <a:prstGeom prst="rect">
              <a:avLst/>
            </a:prstGeom>
          </p:spPr>
        </p:pic>
        <p:pic>
          <p:nvPicPr>
            <p:cNvPr id="9" name="Picture 2" descr="C:\Users\ab120629\AppData\Local\Microsoft\Windows\INetCache\Content.Outlook\BZZIV4RT\ABC_Birla_3D-Logo_with-customer-needs-.jpg"/>
            <p:cNvPicPr>
              <a:picLocks noChangeAspect="1" noChangeArrowheads="1"/>
            </p:cNvPicPr>
            <p:nvPr userDrawn="1"/>
          </p:nvPicPr>
          <p:blipFill>
            <a:blip r:embed="rId3">
              <a:clrChange>
                <a:clrFrom>
                  <a:srgbClr val="CA142A"/>
                </a:clrFrom>
                <a:clrTo>
                  <a:srgbClr val="CA142A">
                    <a:alpha val="0"/>
                  </a:srgbClr>
                </a:clrTo>
              </a:clrChange>
            </a:blip>
            <a:srcRect l="18693" t="32526" r="18926" b="41500"/>
            <a:stretch>
              <a:fillRect/>
            </a:stretch>
          </p:blipFill>
          <p:spPr bwMode="auto">
            <a:xfrm>
              <a:off x="9759142" y="855570"/>
              <a:ext cx="1817717" cy="535080"/>
            </a:xfrm>
            <a:prstGeom prst="rect">
              <a:avLst/>
            </a:prstGeom>
            <a:noFill/>
          </p:spPr>
        </p:pic>
      </p:grp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FE497-1C2D-4A0F-BECB-95635CEE8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7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Title Slide_2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6"/>
          <p:cNvGrpSpPr/>
          <p:nvPr userDrawn="1"/>
        </p:nvGrpSpPr>
        <p:grpSpPr>
          <a:xfrm>
            <a:off x="9340880" y="855570"/>
            <a:ext cx="2637760" cy="971465"/>
            <a:chOff x="9340880" y="855570"/>
            <a:chExt cx="2637760" cy="971465"/>
          </a:xfrm>
        </p:grpSpPr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/>
            <a:srcRect t="57824" b="14603"/>
            <a:stretch>
              <a:fillRect/>
            </a:stretch>
          </p:blipFill>
          <p:spPr>
            <a:xfrm>
              <a:off x="9340880" y="1390650"/>
              <a:ext cx="2637760" cy="436385"/>
            </a:xfrm>
            <a:prstGeom prst="rect">
              <a:avLst/>
            </a:prstGeom>
          </p:spPr>
        </p:pic>
        <p:pic>
          <p:nvPicPr>
            <p:cNvPr id="9" name="Picture 2" descr="C:\Users\ab120629\AppData\Local\Microsoft\Windows\INetCache\Content.Outlook\BZZIV4RT\ABC_Birla_3D-Logo_with-customer-needs-.jpg"/>
            <p:cNvPicPr>
              <a:picLocks noChangeAspect="1" noChangeArrowheads="1"/>
            </p:cNvPicPr>
            <p:nvPr userDrawn="1"/>
          </p:nvPicPr>
          <p:blipFill>
            <a:blip r:embed="rId3">
              <a:clrChange>
                <a:clrFrom>
                  <a:srgbClr val="CA142A"/>
                </a:clrFrom>
                <a:clrTo>
                  <a:srgbClr val="CA142A">
                    <a:alpha val="0"/>
                  </a:srgbClr>
                </a:clrTo>
              </a:clrChange>
            </a:blip>
            <a:srcRect l="18693" t="32526" r="18926" b="41500"/>
            <a:stretch>
              <a:fillRect/>
            </a:stretch>
          </p:blipFill>
          <p:spPr bwMode="auto">
            <a:xfrm>
              <a:off x="9759142" y="855570"/>
              <a:ext cx="1817717" cy="535080"/>
            </a:xfrm>
            <a:prstGeom prst="rect">
              <a:avLst/>
            </a:prstGeom>
            <a:noFill/>
          </p:spPr>
        </p:pic>
      </p:grp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87233" y="2100262"/>
            <a:ext cx="7828131" cy="407670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2400">
                <a:latin typeface="+mj-lt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2400">
                <a:latin typeface="+mj-lt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2000">
                <a:latin typeface="+mj-lt"/>
                <a:ea typeface="Arial" charset="0"/>
                <a:cs typeface="Arial" charset="0"/>
              </a:defRPr>
            </a:lvl3pPr>
            <a:lvl4pPr>
              <a:defRPr sz="1800">
                <a:latin typeface="+mj-lt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400">
                <a:latin typeface="+mj-lt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44A03F1-CCA8-41D4-A47D-0F66B3162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76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A96D226-752C-4D62-9B46-3CC84786D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87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85765" y="1971676"/>
            <a:ext cx="11410948" cy="3926423"/>
          </a:xfrm>
          <a:prstGeom prst="rect">
            <a:avLst/>
          </a:prstGeom>
          <a:solidFill>
            <a:srgbClr val="CA1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rgbClr val="C7C8CA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907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_2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90983" y="2371728"/>
            <a:ext cx="7067184" cy="1273175"/>
          </a:xfrm>
          <a:prstGeom prst="rect">
            <a:avLst/>
          </a:prstGeom>
        </p:spPr>
        <p:txBody>
          <a:bodyPr lIns="0" tIns="0" rIns="0" bIns="0" anchor="b"/>
          <a:lstStyle>
            <a:lvl1pPr algn="l">
              <a:defRPr sz="35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90983" y="3671885"/>
            <a:ext cx="7067184" cy="1485900"/>
          </a:xfrm>
          <a:prstGeom prst="rect">
            <a:avLst/>
          </a:prstGeom>
        </p:spPr>
        <p:txBody>
          <a:bodyPr lIns="0" tIns="45718" rIns="89996" bIns="45718"/>
          <a:lstStyle>
            <a:lvl1pPr marL="0" indent="0" algn="l">
              <a:buNone/>
              <a:defRPr sz="1800">
                <a:solidFill>
                  <a:srgbClr val="C7C8CA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2" indent="0" algn="ctr">
              <a:buNone/>
              <a:defRPr sz="1900"/>
            </a:lvl2pPr>
            <a:lvl3pPr marL="914364" indent="0" algn="ctr">
              <a:buNone/>
              <a:defRPr sz="1800"/>
            </a:lvl3pPr>
            <a:lvl4pPr marL="1371544" indent="0" algn="ctr">
              <a:buNone/>
              <a:defRPr sz="1600"/>
            </a:lvl4pPr>
            <a:lvl5pPr marL="1828727" indent="0" algn="ctr">
              <a:buNone/>
              <a:defRPr sz="1600"/>
            </a:lvl5pPr>
            <a:lvl6pPr marL="2285909" indent="0" algn="ctr">
              <a:buNone/>
              <a:defRPr sz="1600"/>
            </a:lvl6pPr>
            <a:lvl7pPr marL="2743091" indent="0" algn="ctr">
              <a:buNone/>
              <a:defRPr sz="1600"/>
            </a:lvl7pPr>
            <a:lvl8pPr marL="3200273" indent="0" algn="ctr">
              <a:buNone/>
              <a:defRPr sz="1600"/>
            </a:lvl8pPr>
            <a:lvl9pPr marL="3657453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76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Title Slide_2">
    <p:bg>
      <p:bgPr>
        <a:solidFill>
          <a:srgbClr val="CA1F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ct val="100000"/>
              </a:lnSpc>
              <a:defRPr sz="3200" b="1" i="0" baseline="0">
                <a:solidFill>
                  <a:schemeClr val="bg1"/>
                </a:solidFill>
                <a:latin typeface="+mj-lt"/>
                <a:ea typeface="Calibri" charset="0"/>
                <a:cs typeface="Calibri" charset="0"/>
              </a:defRPr>
            </a:lvl1pPr>
          </a:lstStyle>
          <a:p>
            <a:r>
              <a:rPr lang="en-US" dirty="0"/>
              <a:t>Click To Edit Title Of The Slide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87233" y="2100262"/>
            <a:ext cx="7828131" cy="4076700"/>
          </a:xfrm>
          <a:prstGeom prst="rect">
            <a:avLst/>
          </a:prstGeom>
        </p:spPr>
        <p:txBody>
          <a:bodyPr lIns="0" tIns="45718" rIns="89996" bIns="45718"/>
          <a:lstStyle>
            <a:lvl1pPr marL="457182" indent="-457182">
              <a:buFont typeface="+mj-lt"/>
              <a:buAutoNum type="arabicPeriod"/>
              <a:defRPr sz="2400">
                <a:latin typeface="+mj-lt"/>
                <a:ea typeface="Arial" charset="0"/>
                <a:cs typeface="Arial" charset="0"/>
              </a:defRPr>
            </a:lvl1pPr>
            <a:lvl2pPr marL="800067" indent="-342887">
              <a:buFont typeface="+mj-lt"/>
              <a:buAutoNum type="alphaLcPeriod"/>
              <a:defRPr sz="2400">
                <a:latin typeface="+mj-lt"/>
                <a:ea typeface="Arial" charset="0"/>
                <a:cs typeface="Arial" charset="0"/>
              </a:defRPr>
            </a:lvl2pPr>
            <a:lvl3pPr marL="1142954" indent="-228590">
              <a:buFont typeface=".AppleSystemUIFont" charset="-120"/>
              <a:buChar char="-"/>
              <a:defRPr sz="2000">
                <a:latin typeface="+mj-lt"/>
                <a:ea typeface="Arial" charset="0"/>
                <a:cs typeface="Arial" charset="0"/>
              </a:defRPr>
            </a:lvl3pPr>
            <a:lvl4pPr>
              <a:defRPr sz="1800">
                <a:latin typeface="+mj-lt"/>
                <a:ea typeface="Arial" charset="0"/>
                <a:cs typeface="Arial" charset="0"/>
              </a:defRPr>
            </a:lvl4pPr>
            <a:lvl5pPr marL="2057318" indent="-228590">
              <a:buFont typeface="Wingdings" charset="2"/>
              <a:buChar char="§"/>
              <a:defRPr sz="1400">
                <a:latin typeface="+mj-lt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FB9FBBD-8491-4359-A5D1-37049EE53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1100" b="1" i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87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image" Target="../media/image1.jpe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image" Target="../media/image2.emf"/><Relationship Id="rId2" Type="http://schemas.openxmlformats.org/officeDocument/2006/relationships/slideLayout" Target="../slideLayouts/slideLayout8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3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E21920F-741E-41A8-B1F4-C5D9A6727D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08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726" r:id="rId2"/>
    <p:sldLayoutId id="2147483697" r:id="rId3"/>
    <p:sldLayoutId id="2147483745" r:id="rId4"/>
    <p:sldLayoutId id="2147483746" r:id="rId5"/>
    <p:sldLayoutId id="2147483763" r:id="rId6"/>
  </p:sldLayoutIdLst>
  <p:hf hdr="0" dt="0"/>
  <p:txStyles>
    <p:titleStyle>
      <a:lvl1pPr algn="l" defTabSz="914364" rtl="0" eaLnBrk="1" latinLnBrk="0" hangingPunct="1">
        <a:lnSpc>
          <a:spcPct val="90000"/>
        </a:lnSpc>
        <a:spcBef>
          <a:spcPct val="0"/>
        </a:spcBef>
        <a:buNone/>
        <a:defRPr sz="4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0" indent="-228590" algn="l" defTabSz="914364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2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8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4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3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3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85763" y="400070"/>
            <a:ext cx="11415712" cy="1426965"/>
          </a:xfrm>
          <a:prstGeom prst="rect">
            <a:avLst/>
          </a:prstGeom>
          <a:solidFill>
            <a:srgbClr val="CA1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85765" y="6284910"/>
            <a:ext cx="11415711" cy="0"/>
          </a:xfrm>
          <a:prstGeom prst="line">
            <a:avLst/>
          </a:prstGeom>
          <a:ln w="12700" cap="rnd">
            <a:solidFill>
              <a:srgbClr val="C7C8CA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340880" y="855570"/>
            <a:ext cx="2637760" cy="971465"/>
            <a:chOff x="9340880" y="855570"/>
            <a:chExt cx="2637760" cy="97146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17"/>
            <a:srcRect t="57824" b="14603"/>
            <a:stretch>
              <a:fillRect/>
            </a:stretch>
          </p:blipFill>
          <p:spPr>
            <a:xfrm>
              <a:off x="9340880" y="1390650"/>
              <a:ext cx="2637760" cy="436385"/>
            </a:xfrm>
            <a:prstGeom prst="rect">
              <a:avLst/>
            </a:prstGeom>
          </p:spPr>
        </p:pic>
        <p:pic>
          <p:nvPicPr>
            <p:cNvPr id="5" name="Picture 2" descr="C:\Users\ab120629\AppData\Local\Microsoft\Windows\INetCache\Content.Outlook\BZZIV4RT\ABC_Birla_3D-Logo_with-customer-needs-.jpg"/>
            <p:cNvPicPr>
              <a:picLocks noChangeAspect="1" noChangeArrowheads="1"/>
            </p:cNvPicPr>
            <p:nvPr userDrawn="1"/>
          </p:nvPicPr>
          <p:blipFill>
            <a:blip r:embed="rId18">
              <a:clrChange>
                <a:clrFrom>
                  <a:srgbClr val="CA142A"/>
                </a:clrFrom>
                <a:clrTo>
                  <a:srgbClr val="CA142A">
                    <a:alpha val="0"/>
                  </a:srgbClr>
                </a:clrTo>
              </a:clrChange>
            </a:blip>
            <a:srcRect l="18693" t="32526" r="18926" b="41500"/>
            <a:stretch>
              <a:fillRect/>
            </a:stretch>
          </p:blipFill>
          <p:spPr bwMode="auto">
            <a:xfrm>
              <a:off x="9759142" y="855570"/>
              <a:ext cx="1817717" cy="535080"/>
            </a:xfrm>
            <a:prstGeom prst="rect">
              <a:avLst/>
            </a:prstGeom>
            <a:noFill/>
          </p:spPr>
        </p:pic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55A286C-BBB1-416A-9755-3C860A9E2C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221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85" r:id="rId2"/>
    <p:sldLayoutId id="2147483747" r:id="rId3"/>
    <p:sldLayoutId id="2147483686" r:id="rId4"/>
    <p:sldLayoutId id="2147483687" r:id="rId5"/>
    <p:sldLayoutId id="2147483688" r:id="rId6"/>
    <p:sldLayoutId id="2147483676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780" r:id="rId15"/>
  </p:sldLayoutIdLst>
  <p:hf hdr="0" dt="0"/>
  <p:txStyles>
    <p:titleStyle>
      <a:lvl1pPr algn="l" defTabSz="914364" rtl="0" eaLnBrk="1" latinLnBrk="0" hangingPunct="1">
        <a:lnSpc>
          <a:spcPct val="90000"/>
        </a:lnSpc>
        <a:spcBef>
          <a:spcPct val="0"/>
        </a:spcBef>
        <a:buNone/>
        <a:defRPr sz="4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0" indent="-228590" algn="l" defTabSz="914364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2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8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4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3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3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6120" userDrawn="1">
          <p15:clr>
            <a:srgbClr val="F26B43"/>
          </p15:clr>
        </p15:guide>
        <p15:guide id="3" pos="7176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85763" y="400070"/>
            <a:ext cx="11415712" cy="1426965"/>
          </a:xfrm>
          <a:prstGeom prst="rect">
            <a:avLst/>
          </a:prstGeom>
          <a:solidFill>
            <a:srgbClr val="CA1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7" tIns="45718" rIns="91437" bIns="45718"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385765" y="6284910"/>
            <a:ext cx="11415711" cy="0"/>
          </a:xfrm>
          <a:prstGeom prst="line">
            <a:avLst/>
          </a:prstGeom>
          <a:ln w="12700" cap="rnd">
            <a:solidFill>
              <a:srgbClr val="C7C8CA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 userDrawn="1"/>
        </p:nvGrpSpPr>
        <p:grpSpPr>
          <a:xfrm>
            <a:off x="9340880" y="855570"/>
            <a:ext cx="2637760" cy="971465"/>
            <a:chOff x="9340880" y="855570"/>
            <a:chExt cx="2637760" cy="971465"/>
          </a:xfrm>
        </p:grpSpPr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16"/>
            <a:srcRect t="57824" b="14603"/>
            <a:stretch>
              <a:fillRect/>
            </a:stretch>
          </p:blipFill>
          <p:spPr>
            <a:xfrm>
              <a:off x="9340880" y="1390650"/>
              <a:ext cx="2637760" cy="436385"/>
            </a:xfrm>
            <a:prstGeom prst="rect">
              <a:avLst/>
            </a:prstGeom>
          </p:spPr>
        </p:pic>
        <p:pic>
          <p:nvPicPr>
            <p:cNvPr id="5" name="Picture 2" descr="C:\Users\ab120629\AppData\Local\Microsoft\Windows\INetCache\Content.Outlook\BZZIV4RT\ABC_Birla_3D-Logo_with-customer-needs-.jpg"/>
            <p:cNvPicPr>
              <a:picLocks noChangeAspect="1" noChangeArrowheads="1"/>
            </p:cNvPicPr>
            <p:nvPr userDrawn="1"/>
          </p:nvPicPr>
          <p:blipFill>
            <a:blip r:embed="rId17">
              <a:clrChange>
                <a:clrFrom>
                  <a:srgbClr val="CA142A"/>
                </a:clrFrom>
                <a:clrTo>
                  <a:srgbClr val="CA142A">
                    <a:alpha val="0"/>
                  </a:srgbClr>
                </a:clrTo>
              </a:clrChange>
            </a:blip>
            <a:srcRect l="18693" t="32526" r="18926" b="41500"/>
            <a:stretch>
              <a:fillRect/>
            </a:stretch>
          </p:blipFill>
          <p:spPr bwMode="auto">
            <a:xfrm>
              <a:off x="9759142" y="855570"/>
              <a:ext cx="1817717" cy="535080"/>
            </a:xfrm>
            <a:prstGeom prst="rect">
              <a:avLst/>
            </a:prstGeom>
            <a:noFill/>
          </p:spPr>
        </p:pic>
      </p:grp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55A286C-BBB1-416A-9755-3C860A9E2C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3511" y="6347434"/>
            <a:ext cx="2743200" cy="162998"/>
          </a:xfrm>
          <a:prstGeom prst="rect">
            <a:avLst/>
          </a:prstGeom>
        </p:spPr>
        <p:txBody>
          <a:bodyPr lIns="0" tIns="0" rIns="0" bIns="0" anchor="t" anchorCtr="0"/>
          <a:lstStyle>
            <a:lvl1pPr algn="r">
              <a:defRPr sz="800" b="1" i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fld id="{DAE700EE-7802-CE47-9C55-9D9E09EF895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3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</p:sldLayoutIdLst>
  <p:hf hdr="0" dt="0"/>
  <p:txStyles>
    <p:titleStyle>
      <a:lvl1pPr algn="l" defTabSz="914364" rtl="0" eaLnBrk="1" latinLnBrk="0" hangingPunct="1">
        <a:lnSpc>
          <a:spcPct val="90000"/>
        </a:lnSpc>
        <a:spcBef>
          <a:spcPct val="0"/>
        </a:spcBef>
        <a:buNone/>
        <a:defRPr sz="4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0" indent="-228590" algn="l" defTabSz="914364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72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54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36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18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99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0" algn="l" defTabSz="914364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4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1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3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3" algn="l" defTabSz="91436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6120">
          <p15:clr>
            <a:srgbClr val="F26B43"/>
          </p15:clr>
        </p15:guide>
        <p15:guide id="3" pos="717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.xlsx"/><Relationship Id="rId13" Type="http://schemas.openxmlformats.org/officeDocument/2006/relationships/image" Target="../media/image9.wmf"/><Relationship Id="rId3" Type="http://schemas.openxmlformats.org/officeDocument/2006/relationships/image" Target="../media/image4.wmf"/><Relationship Id="rId7" Type="http://schemas.openxmlformats.org/officeDocument/2006/relationships/image" Target="../media/image6.wmf"/><Relationship Id="rId12" Type="http://schemas.openxmlformats.org/officeDocument/2006/relationships/package" Target="../embeddings/Microsoft_Excel_Worksheet2.xlsx"/><Relationship Id="rId2" Type="http://schemas.openxmlformats.org/officeDocument/2006/relationships/package" Target="../embeddings/Microsoft_PowerPoint_Presentation.pptx"/><Relationship Id="rId1" Type="http://schemas.openxmlformats.org/officeDocument/2006/relationships/slideLayout" Target="../slideLayouts/slideLayout13.x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8.wmf"/><Relationship Id="rId5" Type="http://schemas.openxmlformats.org/officeDocument/2006/relationships/image" Target="../media/image5.wmf"/><Relationship Id="rId10" Type="http://schemas.openxmlformats.org/officeDocument/2006/relationships/package" Target="../embeddings/Microsoft_PowerPoint_Presentation1.pptx"/><Relationship Id="rId4" Type="http://schemas.openxmlformats.org/officeDocument/2006/relationships/oleObject" Target="../embeddings/oleObject1.bin"/><Relationship Id="rId9" Type="http://schemas.openxmlformats.org/officeDocument/2006/relationships/image" Target="../media/image7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AF2A7-3D89-4AA6-B2BC-8BA856922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4921" y="2044129"/>
            <a:ext cx="3701637" cy="2706223"/>
          </a:xfrm>
        </p:spPr>
        <p:txBody>
          <a:bodyPr anchor="b"/>
          <a:lstStyle/>
          <a:p>
            <a:r>
              <a:rPr lang="en-US" sz="4800" dirty="0">
                <a:solidFill>
                  <a:schemeClr val="accent3"/>
                </a:solidFill>
              </a:rPr>
              <a:t>A UNIVERSAL </a:t>
            </a:r>
            <a:br>
              <a:rPr lang="en-US" sz="4800" dirty="0"/>
            </a:br>
            <a:r>
              <a:rPr lang="en-US" sz="4800" dirty="0"/>
              <a:t>FINANCIAL </a:t>
            </a:r>
            <a:br>
              <a:rPr lang="en-US" sz="4800" dirty="0"/>
            </a:br>
            <a:r>
              <a:rPr lang="en-US" sz="4800" dirty="0"/>
              <a:t>SERVICES</a:t>
            </a:r>
            <a:br>
              <a:rPr lang="en-US" sz="4800" dirty="0"/>
            </a:br>
            <a:r>
              <a:rPr lang="en-US" sz="4800" dirty="0"/>
              <a:t>PROVIDER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E2B6F-9076-4186-A637-0B65E6C6784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AE700EE-7802-CE47-9C55-9D9E09EF8956}" type="slidenum">
              <a:rPr lang="en-US" sz="1100" smtClean="0"/>
              <a:pPr/>
              <a:t>1</a:t>
            </a:fld>
            <a:endParaRPr lang="en-US" sz="1100" dirty="0"/>
          </a:p>
        </p:txBody>
      </p:sp>
      <p:pic>
        <p:nvPicPr>
          <p:cNvPr id="245" name="Picture 2" descr="\\Pc09\gi_09_d\O09D\B183_Rustomjee_Seasons_Project_PPT\jpg\dots.png">
            <a:extLst>
              <a:ext uri="{FF2B5EF4-FFF2-40B4-BE49-F238E27FC236}">
                <a16:creationId xmlns:a16="http://schemas.microsoft.com/office/drawing/2014/main" id="{198DB848-3A4D-4F4C-AA92-5BDA4379AB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8805420">
            <a:off x="3905679" y="3343373"/>
            <a:ext cx="2398339" cy="2046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6" name="TextBox 245">
            <a:extLst>
              <a:ext uri="{FF2B5EF4-FFF2-40B4-BE49-F238E27FC236}">
                <a16:creationId xmlns:a16="http://schemas.microsoft.com/office/drawing/2014/main" id="{A63FF51E-94AA-427B-8F26-D63EAC832D31}"/>
              </a:ext>
            </a:extLst>
          </p:cNvPr>
          <p:cNvSpPr txBox="1"/>
          <p:nvPr/>
        </p:nvSpPr>
        <p:spPr>
          <a:xfrm>
            <a:off x="12361985" y="26376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01</a:t>
            </a:r>
          </a:p>
        </p:txBody>
      </p:sp>
      <p:sp>
        <p:nvSpPr>
          <p:cNvPr id="4" name="Arc 3">
            <a:extLst>
              <a:ext uri="{FF2B5EF4-FFF2-40B4-BE49-F238E27FC236}">
                <a16:creationId xmlns:a16="http://schemas.microsoft.com/office/drawing/2014/main" id="{BCD9F483-AC6D-44B4-9762-7FE94BA10DD0}"/>
              </a:ext>
            </a:extLst>
          </p:cNvPr>
          <p:cNvSpPr/>
          <p:nvPr/>
        </p:nvSpPr>
        <p:spPr>
          <a:xfrm>
            <a:off x="751382" y="1128322"/>
            <a:ext cx="4495176" cy="4495176"/>
          </a:xfrm>
          <a:prstGeom prst="arc">
            <a:avLst>
              <a:gd name="adj1" fmla="val 12662"/>
              <a:gd name="adj2" fmla="val 18511587"/>
            </a:avLst>
          </a:prstGeom>
          <a:noFill/>
          <a:ln w="63500">
            <a:headEnd type="triangl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720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Thank You </a:t>
            </a:r>
          </a:p>
        </p:txBody>
      </p:sp>
      <p:sp>
        <p:nvSpPr>
          <p:cNvPr id="4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147394" y="6429052"/>
            <a:ext cx="2743200" cy="162998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 sz="1100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769713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24ECE1-943C-16FC-3D7E-95AC69C16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700EE-7802-CE47-9C55-9D9E09EF895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E271894-F098-1490-CC2F-2087CA39F3F0}"/>
              </a:ext>
            </a:extLst>
          </p:cNvPr>
          <p:cNvSpPr txBox="1">
            <a:spLocks/>
          </p:cNvSpPr>
          <p:nvPr/>
        </p:nvSpPr>
        <p:spPr>
          <a:xfrm>
            <a:off x="787233" y="714376"/>
            <a:ext cx="7828131" cy="855063"/>
          </a:xfrm>
          <a:prstGeom prst="rect">
            <a:avLst/>
          </a:prstGeom>
        </p:spPr>
        <p:txBody>
          <a:bodyPr lIns="0" tIns="0" rIns="0" bIns="0" anchor="b"/>
          <a:lstStyle>
            <a:lvl1pPr algn="l" defTabSz="91436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1" i="0" kern="1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IN" dirty="0"/>
              <a:t>Company Overview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7BECCBC-CD13-0B43-461F-51E028D750CD}"/>
              </a:ext>
            </a:extLst>
          </p:cNvPr>
          <p:cNvGrpSpPr/>
          <p:nvPr/>
        </p:nvGrpSpPr>
        <p:grpSpPr>
          <a:xfrm>
            <a:off x="4214609" y="2342502"/>
            <a:ext cx="7407820" cy="3198782"/>
            <a:chOff x="1965062" y="2054711"/>
            <a:chExt cx="8405310" cy="3429861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6E4D08DB-9FA0-4A93-5B7F-2004900DF6F8}"/>
                </a:ext>
              </a:extLst>
            </p:cNvPr>
            <p:cNvSpPr/>
            <p:nvPr/>
          </p:nvSpPr>
          <p:spPr>
            <a:xfrm>
              <a:off x="5133190" y="2054711"/>
              <a:ext cx="1925619" cy="52712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ABC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8603F27-99C8-F4DA-A29A-49DC0ABDB9B3}"/>
                </a:ext>
              </a:extLst>
            </p:cNvPr>
            <p:cNvCxnSpPr>
              <a:stCxn id="6" idx="2"/>
            </p:cNvCxnSpPr>
            <p:nvPr/>
          </p:nvCxnSpPr>
          <p:spPr>
            <a:xfrm flipH="1">
              <a:off x="6095999" y="2581835"/>
              <a:ext cx="1" cy="5056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FA61F6E-1439-AF1C-0FCC-8699C645845F}"/>
                </a:ext>
              </a:extLst>
            </p:cNvPr>
            <p:cNvCxnSpPr>
              <a:cxnSpLocks/>
            </p:cNvCxnSpPr>
            <p:nvPr/>
          </p:nvCxnSpPr>
          <p:spPr>
            <a:xfrm>
              <a:off x="2703755" y="3087445"/>
              <a:ext cx="6669126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829C1016-A659-A1D2-0005-6D0D26F359E4}"/>
                </a:ext>
              </a:extLst>
            </p:cNvPr>
            <p:cNvSpPr/>
            <p:nvPr/>
          </p:nvSpPr>
          <p:spPr>
            <a:xfrm>
              <a:off x="1965062" y="3329494"/>
              <a:ext cx="1477386" cy="52712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Protecting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DF4886B2-5A3A-FD31-65EC-FEA0047FF8C0}"/>
                </a:ext>
              </a:extLst>
            </p:cNvPr>
            <p:cNvSpPr/>
            <p:nvPr/>
          </p:nvSpPr>
          <p:spPr>
            <a:xfrm>
              <a:off x="4225961" y="3329494"/>
              <a:ext cx="1477386" cy="52712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Investing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8C49D598-F14F-B7A3-EE57-6899885CDFD1}"/>
                </a:ext>
              </a:extLst>
            </p:cNvPr>
            <p:cNvSpPr/>
            <p:nvPr/>
          </p:nvSpPr>
          <p:spPr>
            <a:xfrm>
              <a:off x="6486860" y="3329494"/>
              <a:ext cx="1477386" cy="52712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Financial services</a:t>
              </a: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90132BFF-BED0-F671-2D5B-BCC9F209C291}"/>
                </a:ext>
              </a:extLst>
            </p:cNvPr>
            <p:cNvSpPr/>
            <p:nvPr/>
          </p:nvSpPr>
          <p:spPr>
            <a:xfrm>
              <a:off x="8634189" y="3315152"/>
              <a:ext cx="1477386" cy="52712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dirty="0"/>
                <a:t>Advisory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733E593-21FD-3AA5-BDA3-1578CBB5F304}"/>
                </a:ext>
              </a:extLst>
            </p:cNvPr>
            <p:cNvCxnSpPr>
              <a:stCxn id="11" idx="0"/>
            </p:cNvCxnSpPr>
            <p:nvPr/>
          </p:nvCxnSpPr>
          <p:spPr>
            <a:xfrm flipV="1">
              <a:off x="2703755" y="3087445"/>
              <a:ext cx="0" cy="2420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B411A99-33A8-A950-C78C-5B420CF00B05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>
              <a:off x="4964654" y="3087445"/>
              <a:ext cx="0" cy="2420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67497DF-CE0A-524B-E196-FB00EBEE184A}"/>
                </a:ext>
              </a:extLst>
            </p:cNvPr>
            <p:cNvCxnSpPr>
              <a:cxnSpLocks/>
              <a:stCxn id="13" idx="0"/>
            </p:cNvCxnSpPr>
            <p:nvPr/>
          </p:nvCxnSpPr>
          <p:spPr>
            <a:xfrm flipV="1">
              <a:off x="7225553" y="3087445"/>
              <a:ext cx="0" cy="2420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B434F54-2350-E3FC-9686-20045E0B179D}"/>
                </a:ext>
              </a:extLst>
            </p:cNvPr>
            <p:cNvCxnSpPr>
              <a:cxnSpLocks/>
              <a:endCxn id="14" idx="0"/>
            </p:cNvCxnSpPr>
            <p:nvPr/>
          </p:nvCxnSpPr>
          <p:spPr>
            <a:xfrm>
              <a:off x="9372881" y="3087445"/>
              <a:ext cx="1" cy="2277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5637F4A-5C58-5359-BF7D-E5B87289C6E2}"/>
                </a:ext>
              </a:extLst>
            </p:cNvPr>
            <p:cNvCxnSpPr>
              <a:cxnSpLocks/>
              <a:stCxn id="12" idx="2"/>
              <a:endCxn id="31" idx="0"/>
            </p:cNvCxnSpPr>
            <p:nvPr/>
          </p:nvCxnSpPr>
          <p:spPr>
            <a:xfrm>
              <a:off x="4964654" y="3856618"/>
              <a:ext cx="0" cy="26356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A094119F-8E21-E717-C80A-DA17030934F7}"/>
                </a:ext>
              </a:extLst>
            </p:cNvPr>
            <p:cNvSpPr/>
            <p:nvPr/>
          </p:nvSpPr>
          <p:spPr>
            <a:xfrm>
              <a:off x="3974053" y="4120181"/>
              <a:ext cx="1981201" cy="527124"/>
            </a:xfrm>
            <a:prstGeom prst="roundRect">
              <a:avLst/>
            </a:prstGeom>
            <a:solidFill>
              <a:srgbClr val="EED03F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N" b="1" dirty="0">
                  <a:solidFill>
                    <a:schemeClr val="tx1"/>
                  </a:solidFill>
                </a:rPr>
                <a:t>Mutual Funds</a:t>
              </a:r>
            </a:p>
          </p:txBody>
        </p:sp>
        <p:sp>
          <p:nvSpPr>
            <p:cNvPr id="35" name="Arrow: Right 34">
              <a:extLst>
                <a:ext uri="{FF2B5EF4-FFF2-40B4-BE49-F238E27FC236}">
                  <a16:creationId xmlns:a16="http://schemas.microsoft.com/office/drawing/2014/main" id="{4C40D6DD-BB2E-FC4E-DCF3-78868CFA80F5}"/>
                </a:ext>
              </a:extLst>
            </p:cNvPr>
            <p:cNvSpPr/>
            <p:nvPr/>
          </p:nvSpPr>
          <p:spPr>
            <a:xfrm rot="1662201">
              <a:off x="5983839" y="4647306"/>
              <a:ext cx="1187235" cy="527120"/>
            </a:xfrm>
            <a:prstGeom prst="rightArrow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A575A88-7E18-07D0-662D-BF6DF39B5FA7}"/>
                </a:ext>
              </a:extLst>
            </p:cNvPr>
            <p:cNvSpPr txBox="1"/>
            <p:nvPr/>
          </p:nvSpPr>
          <p:spPr>
            <a:xfrm>
              <a:off x="7412019" y="4561242"/>
              <a:ext cx="2958353" cy="923330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IN" b="1" dirty="0"/>
                <a:t>Analytics intern in the central analytics team of Mutual Funds division</a:t>
              </a:r>
            </a:p>
          </p:txBody>
        </p:sp>
      </p:grp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9261A13B-32BD-2D57-9598-3835F55521E9}"/>
              </a:ext>
            </a:extLst>
          </p:cNvPr>
          <p:cNvSpPr/>
          <p:nvPr/>
        </p:nvSpPr>
        <p:spPr>
          <a:xfrm>
            <a:off x="487682" y="2055223"/>
            <a:ext cx="3631078" cy="36140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1400" b="0" i="0" dirty="0">
                <a:solidFill>
                  <a:schemeClr val="bg1"/>
                </a:solidFill>
                <a:effectLst/>
                <a:latin typeface="pfhandbookpro-regular"/>
              </a:rPr>
              <a:t>Aditya Birla Capital Limited (ABCL) is the holding company for the financial services businesses of the Aditya Birla Group.</a:t>
            </a:r>
          </a:p>
          <a:p>
            <a:pPr algn="just"/>
            <a:endParaRPr lang="en-US" sz="1400" dirty="0">
              <a:solidFill>
                <a:schemeClr val="bg1"/>
              </a:solidFill>
              <a:latin typeface="pfhandbookpro-regular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fhandbookpro-regular"/>
              </a:rPr>
              <a:t>30,000 employees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fhandbookpro-regular"/>
              </a:rPr>
              <a:t>1000+ branches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fhandbookpro-regular"/>
              </a:rPr>
              <a:t>2,00,000 agents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fhandbookpro-regular"/>
              </a:rPr>
              <a:t>AUM – 3,706 billion rupees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fhandbookpro-regular"/>
              </a:rPr>
              <a:t>672 billion rupees lending book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fhandbookpro-regular"/>
              </a:rPr>
              <a:t>35 million active customers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fhandbookpro-regular"/>
              </a:rPr>
              <a:t>36 Countries</a:t>
            </a: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pfhandbookpro-regular"/>
              </a:rPr>
              <a:t>50 % revenue from foreign countries</a:t>
            </a:r>
            <a:endParaRPr lang="en-IN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3234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039447C-BE1F-46A2-8922-2C9837A572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7303" y="4109207"/>
            <a:ext cx="5305209" cy="1485900"/>
          </a:xfrm>
        </p:spPr>
        <p:txBody>
          <a:bodyPr/>
          <a:lstStyle/>
          <a:p>
            <a:r>
              <a:rPr lang="en-US" b="1" dirty="0"/>
              <a:t>Submitted By:</a:t>
            </a:r>
          </a:p>
          <a:p>
            <a:r>
              <a:rPr lang="en-US" b="1" dirty="0"/>
              <a:t>		Jupalli Nitesh</a:t>
            </a:r>
          </a:p>
          <a:p>
            <a:r>
              <a:rPr lang="en-US" b="1" dirty="0"/>
              <a:t>                             ABFSSL</a:t>
            </a:r>
            <a:endParaRPr lang="en-IN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F3FD71-F157-43E1-989E-36F50F0E9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700EE-7802-CE47-9C55-9D9E09EF895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287D67F-835F-1FC6-BBA0-82B48005DA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3339" y="2843865"/>
            <a:ext cx="11105322" cy="1170270"/>
          </a:xfrm>
        </p:spPr>
        <p:txBody>
          <a:bodyPr/>
          <a:lstStyle/>
          <a:p>
            <a:pPr algn="just"/>
            <a:r>
              <a:rPr lang="en-US" sz="2800" dirty="0"/>
              <a:t>Project 1: Understand the Mutual Funds AUM landscape in India and</a:t>
            </a:r>
            <a:br>
              <a:rPr lang="en-US" sz="2800" dirty="0"/>
            </a:br>
            <a:r>
              <a:rPr lang="en-US" sz="2800" dirty="0"/>
              <a:t>analyze the market share data to draw Insights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Project 2: Understand the Mutual Funds SIP landscape in India and </a:t>
            </a:r>
            <a:br>
              <a:rPr lang="en-US" sz="2800" dirty="0"/>
            </a:br>
            <a:r>
              <a:rPr lang="en-US" sz="2800" dirty="0"/>
              <a:t>analyze the data to draw insights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9694381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89F3903-03BA-3A25-E50A-46A60B02E9CB}"/>
              </a:ext>
            </a:extLst>
          </p:cNvPr>
          <p:cNvSpPr/>
          <p:nvPr/>
        </p:nvSpPr>
        <p:spPr>
          <a:xfrm>
            <a:off x="9292220" y="3963448"/>
            <a:ext cx="1239516" cy="3180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6BC83E-D77F-3817-1228-62BF882F9EB8}"/>
              </a:ext>
            </a:extLst>
          </p:cNvPr>
          <p:cNvSpPr/>
          <p:nvPr/>
        </p:nvSpPr>
        <p:spPr>
          <a:xfrm>
            <a:off x="9324494" y="2006639"/>
            <a:ext cx="1043492" cy="338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F7BD296-EB1F-3CC8-FE4F-E105623A53A7}"/>
              </a:ext>
            </a:extLst>
          </p:cNvPr>
          <p:cNvSpPr/>
          <p:nvPr/>
        </p:nvSpPr>
        <p:spPr>
          <a:xfrm>
            <a:off x="5423440" y="1952849"/>
            <a:ext cx="1312433" cy="338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B15F8D5-EA6F-210A-002D-870739F8A949}"/>
              </a:ext>
            </a:extLst>
          </p:cNvPr>
          <p:cNvSpPr/>
          <p:nvPr/>
        </p:nvSpPr>
        <p:spPr>
          <a:xfrm>
            <a:off x="1463040" y="1952849"/>
            <a:ext cx="1602889" cy="3385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A03E32-FAF0-456C-9F07-8A44DFD2A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Objective / Problem Statement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88906-D235-4519-9F63-491D85B07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700EE-7802-CE47-9C55-9D9E09EF8956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E1F5127-5528-47BC-2955-63CD29E1E24C}"/>
              </a:ext>
            </a:extLst>
          </p:cNvPr>
          <p:cNvGrpSpPr/>
          <p:nvPr/>
        </p:nvGrpSpPr>
        <p:grpSpPr>
          <a:xfrm>
            <a:off x="8055491" y="3787846"/>
            <a:ext cx="3699633" cy="2355776"/>
            <a:chOff x="8097078" y="3105793"/>
            <a:chExt cx="3699633" cy="291069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E12F985-2B5C-92CB-0961-AE5F271BD05D}"/>
                </a:ext>
              </a:extLst>
            </p:cNvPr>
            <p:cNvSpPr/>
            <p:nvPr/>
          </p:nvSpPr>
          <p:spPr>
            <a:xfrm>
              <a:off x="8097078" y="3105793"/>
              <a:ext cx="3699633" cy="2910694"/>
            </a:xfrm>
            <a:prstGeom prst="rect">
              <a:avLst/>
            </a:prstGeom>
            <a:noFill/>
            <a:ln w="28575">
              <a:solidFill>
                <a:srgbClr val="CA1F34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600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C90B78D-9638-5D4E-8328-A62087A08B78}"/>
                </a:ext>
              </a:extLst>
            </p:cNvPr>
            <p:cNvSpPr txBox="1"/>
            <p:nvPr/>
          </p:nvSpPr>
          <p:spPr>
            <a:xfrm>
              <a:off x="8103704" y="3287217"/>
              <a:ext cx="3651420" cy="25478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Deliverables</a:t>
              </a:r>
              <a:endParaRPr lang="en-US" sz="1600" dirty="0">
                <a:solidFill>
                  <a:schemeClr val="bg1"/>
                </a:solidFill>
              </a:endParaRPr>
            </a:p>
            <a:p>
              <a:pPr algn="just"/>
              <a:endParaRPr lang="en-US" sz="1600" dirty="0"/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Analyze the Systematic Investment Plan data of Birla and draw insights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endParaRPr lang="en-US" sz="1600" dirty="0"/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Analyze the Mutual Funds AUM data of various companies and draw insights about industry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96BEA0-8063-A281-3244-F81AFCBAED05}"/>
              </a:ext>
            </a:extLst>
          </p:cNvPr>
          <p:cNvGrpSpPr/>
          <p:nvPr/>
        </p:nvGrpSpPr>
        <p:grpSpPr>
          <a:xfrm>
            <a:off x="4240695" y="1902979"/>
            <a:ext cx="3699633" cy="4327964"/>
            <a:chOff x="8097078" y="1974574"/>
            <a:chExt cx="3699633" cy="412514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671A1F0-4435-733F-8E0F-B2485EA154B6}"/>
                </a:ext>
              </a:extLst>
            </p:cNvPr>
            <p:cNvSpPr txBox="1"/>
            <p:nvPr/>
          </p:nvSpPr>
          <p:spPr>
            <a:xfrm>
              <a:off x="8110330" y="2022107"/>
              <a:ext cx="3651420" cy="40776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Project Scope</a:t>
              </a:r>
            </a:p>
            <a:p>
              <a:pPr algn="ctr"/>
              <a:endParaRPr lang="en-US" sz="1600" b="1" u="sng" dirty="0"/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Fetching and compiling data of the Mutual fund industry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Automating the process of compiling data and creating an organized spreadsheet of data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Designing KPIs and analyzing the compiled data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Analyzing the SIP data of industry to get meaningful insights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Developing a deck containing all insights and presenting the same to marketing analytics team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Suggesting recommendations to rectify the loopholes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endParaRPr lang="en-US" sz="160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91BF5A1-806A-2F3C-146D-8873C6FE5B42}"/>
                </a:ext>
              </a:extLst>
            </p:cNvPr>
            <p:cNvSpPr/>
            <p:nvPr/>
          </p:nvSpPr>
          <p:spPr>
            <a:xfrm>
              <a:off x="8097078" y="1974574"/>
              <a:ext cx="3699633" cy="4041913"/>
            </a:xfrm>
            <a:prstGeom prst="rect">
              <a:avLst/>
            </a:prstGeom>
            <a:noFill/>
            <a:ln w="28575">
              <a:solidFill>
                <a:srgbClr val="CA1F34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IN" sz="16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92B852-5EB3-71A6-4DD4-0CF064FF7E85}"/>
              </a:ext>
            </a:extLst>
          </p:cNvPr>
          <p:cNvGrpSpPr/>
          <p:nvPr/>
        </p:nvGrpSpPr>
        <p:grpSpPr>
          <a:xfrm>
            <a:off x="395290" y="1897718"/>
            <a:ext cx="3699633" cy="4240645"/>
            <a:chOff x="8097078" y="1974574"/>
            <a:chExt cx="3699633" cy="4041913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A8EE08A-8E35-A504-3F80-508E8B3E9420}"/>
                </a:ext>
              </a:extLst>
            </p:cNvPr>
            <p:cNvSpPr/>
            <p:nvPr/>
          </p:nvSpPr>
          <p:spPr>
            <a:xfrm>
              <a:off x="8097078" y="1974574"/>
              <a:ext cx="3699633" cy="4041913"/>
            </a:xfrm>
            <a:prstGeom prst="rect">
              <a:avLst/>
            </a:prstGeom>
            <a:noFill/>
            <a:ln w="28575">
              <a:solidFill>
                <a:srgbClr val="CA1F34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en-IN" sz="1600" dirty="0">
                <a:solidFill>
                  <a:schemeClr val="tx1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517A5A3-907E-94AD-0525-1EA62A80920B}"/>
                </a:ext>
              </a:extLst>
            </p:cNvPr>
            <p:cNvSpPr txBox="1"/>
            <p:nvPr/>
          </p:nvSpPr>
          <p:spPr>
            <a:xfrm>
              <a:off x="8145291" y="2027121"/>
              <a:ext cx="3651420" cy="36962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My Understanding</a:t>
              </a:r>
            </a:p>
            <a:p>
              <a:pPr algn="just"/>
              <a:endParaRPr lang="en-US" b="1" u="sng" dirty="0"/>
            </a:p>
            <a:p>
              <a:pPr algn="just"/>
              <a:endParaRPr lang="en-US" b="1" u="sng" dirty="0"/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Mutual fund industry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Market share data of Industry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Top 8 Asset management companies and their USP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Weak and strong verticals of companies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Systematic Investment Plan products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Parameters used to analyze the AUM and SIP data of the industry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Designing KPIs according to the data in hand and extracting useful insights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8D30767-81E6-4E8C-82BF-AB42921C0204}"/>
              </a:ext>
            </a:extLst>
          </p:cNvPr>
          <p:cNvGrpSpPr/>
          <p:nvPr/>
        </p:nvGrpSpPr>
        <p:grpSpPr>
          <a:xfrm>
            <a:off x="8020530" y="1897718"/>
            <a:ext cx="3734594" cy="1744220"/>
            <a:chOff x="8062117" y="3105793"/>
            <a:chExt cx="3734594" cy="2910694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0924700-23DC-5688-F0FC-BA1A0415EEEA}"/>
                </a:ext>
              </a:extLst>
            </p:cNvPr>
            <p:cNvSpPr txBox="1"/>
            <p:nvPr/>
          </p:nvSpPr>
          <p:spPr>
            <a:xfrm>
              <a:off x="8062117" y="3300464"/>
              <a:ext cx="3651420" cy="2619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</a:rPr>
                <a:t>Hypothesis</a:t>
              </a:r>
            </a:p>
            <a:p>
              <a:pPr algn="ctr"/>
              <a:endParaRPr lang="en-US" sz="1600" dirty="0"/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sz="1600" dirty="0"/>
                <a:t>Complete deep dive analysis of the AUM and SIP data of Mutual funds to get the idea about current status of Birla and its competitors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68381E6-4FEF-C840-6681-FC719B535B8A}"/>
                </a:ext>
              </a:extLst>
            </p:cNvPr>
            <p:cNvSpPr/>
            <p:nvPr/>
          </p:nvSpPr>
          <p:spPr>
            <a:xfrm>
              <a:off x="8097078" y="3105793"/>
              <a:ext cx="3699633" cy="2910694"/>
            </a:xfrm>
            <a:prstGeom prst="rect">
              <a:avLst/>
            </a:prstGeom>
            <a:noFill/>
            <a:ln w="28575">
              <a:solidFill>
                <a:srgbClr val="CA1F34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600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1745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08639-E270-44B2-AF6E-4F31D01BC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Approach &amp; Methodology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DAA221-4019-4CFB-8B24-FF899E143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700EE-7802-CE47-9C55-9D9E09EF8956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148" name="Connector: Elbow 147">
            <a:extLst>
              <a:ext uri="{FF2B5EF4-FFF2-40B4-BE49-F238E27FC236}">
                <a16:creationId xmlns:a16="http://schemas.microsoft.com/office/drawing/2014/main" id="{A5C6561E-CB93-99CB-65D7-3DE9712512EA}"/>
              </a:ext>
            </a:extLst>
          </p:cNvPr>
          <p:cNvCxnSpPr>
            <a:cxnSpLocks/>
            <a:stCxn id="6" idx="4"/>
            <a:endCxn id="157" idx="1"/>
          </p:cNvCxnSpPr>
          <p:nvPr/>
        </p:nvCxnSpPr>
        <p:spPr>
          <a:xfrm>
            <a:off x="7124000" y="2189604"/>
            <a:ext cx="1476787" cy="20463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Connector: Elbow 149">
            <a:extLst>
              <a:ext uri="{FF2B5EF4-FFF2-40B4-BE49-F238E27FC236}">
                <a16:creationId xmlns:a16="http://schemas.microsoft.com/office/drawing/2014/main" id="{5BE71138-C0BD-6156-E667-4E5A30E50A2E}"/>
              </a:ext>
            </a:extLst>
          </p:cNvPr>
          <p:cNvCxnSpPr>
            <a:cxnSpLocks/>
            <a:stCxn id="9" idx="3"/>
            <a:endCxn id="163" idx="1"/>
          </p:cNvCxnSpPr>
          <p:nvPr/>
        </p:nvCxnSpPr>
        <p:spPr>
          <a:xfrm>
            <a:off x="7926511" y="3007009"/>
            <a:ext cx="688853" cy="59032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Connector: Elbow 151">
            <a:extLst>
              <a:ext uri="{FF2B5EF4-FFF2-40B4-BE49-F238E27FC236}">
                <a16:creationId xmlns:a16="http://schemas.microsoft.com/office/drawing/2014/main" id="{F69B1B3E-4A6A-F957-7319-17A2E23F2C7F}"/>
              </a:ext>
            </a:extLst>
          </p:cNvPr>
          <p:cNvCxnSpPr>
            <a:cxnSpLocks/>
            <a:stCxn id="7" idx="3"/>
            <a:endCxn id="165" idx="1"/>
          </p:cNvCxnSpPr>
          <p:nvPr/>
        </p:nvCxnSpPr>
        <p:spPr>
          <a:xfrm flipV="1">
            <a:off x="8138992" y="4603289"/>
            <a:ext cx="464436" cy="642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Connector: Elbow 153">
            <a:extLst>
              <a:ext uri="{FF2B5EF4-FFF2-40B4-BE49-F238E27FC236}">
                <a16:creationId xmlns:a16="http://schemas.microsoft.com/office/drawing/2014/main" id="{55DCF082-C035-67B8-A7C5-B05843ACB3CD}"/>
              </a:ext>
            </a:extLst>
          </p:cNvPr>
          <p:cNvCxnSpPr>
            <a:cxnSpLocks/>
            <a:stCxn id="11" idx="4"/>
            <a:endCxn id="166" idx="1"/>
          </p:cNvCxnSpPr>
          <p:nvPr/>
        </p:nvCxnSpPr>
        <p:spPr>
          <a:xfrm flipV="1">
            <a:off x="7128163" y="5694754"/>
            <a:ext cx="1487201" cy="2876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Rectangle: Rounded Corners 156">
            <a:extLst>
              <a:ext uri="{FF2B5EF4-FFF2-40B4-BE49-F238E27FC236}">
                <a16:creationId xmlns:a16="http://schemas.microsoft.com/office/drawing/2014/main" id="{90810916-5D0A-9555-788F-348297CE7CE3}"/>
              </a:ext>
            </a:extLst>
          </p:cNvPr>
          <p:cNvSpPr/>
          <p:nvPr/>
        </p:nvSpPr>
        <p:spPr>
          <a:xfrm>
            <a:off x="8600787" y="2103795"/>
            <a:ext cx="3181347" cy="5808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1400" dirty="0"/>
              <a:t>Identifying the verticals where there is immense need to study data</a:t>
            </a:r>
          </a:p>
        </p:txBody>
      </p:sp>
      <p:sp>
        <p:nvSpPr>
          <p:cNvPr id="163" name="Rectangle: Rounded Corners 162">
            <a:extLst>
              <a:ext uri="{FF2B5EF4-FFF2-40B4-BE49-F238E27FC236}">
                <a16:creationId xmlns:a16="http://schemas.microsoft.com/office/drawing/2014/main" id="{A44C3C12-543A-62B8-89BB-BE9FAB55D35E}"/>
              </a:ext>
            </a:extLst>
          </p:cNvPr>
          <p:cNvSpPr/>
          <p:nvPr/>
        </p:nvSpPr>
        <p:spPr>
          <a:xfrm>
            <a:off x="8615364" y="3306889"/>
            <a:ext cx="3183532" cy="5808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1400" dirty="0"/>
              <a:t>Finding the trusted sources of data to conduct the analysis</a:t>
            </a:r>
          </a:p>
        </p:txBody>
      </p:sp>
      <p:sp>
        <p:nvSpPr>
          <p:cNvPr id="165" name="Rectangle: Rounded Corners 164">
            <a:extLst>
              <a:ext uri="{FF2B5EF4-FFF2-40B4-BE49-F238E27FC236}">
                <a16:creationId xmlns:a16="http://schemas.microsoft.com/office/drawing/2014/main" id="{4B5DF566-012D-A793-C158-18FE5EBF14F6}"/>
              </a:ext>
            </a:extLst>
          </p:cNvPr>
          <p:cNvSpPr/>
          <p:nvPr/>
        </p:nvSpPr>
        <p:spPr>
          <a:xfrm>
            <a:off x="8603428" y="4312849"/>
            <a:ext cx="3183532" cy="5808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1400" dirty="0"/>
              <a:t>Fetching the data from source identified and segregating it in one single file</a:t>
            </a:r>
          </a:p>
        </p:txBody>
      </p:sp>
      <p:sp>
        <p:nvSpPr>
          <p:cNvPr id="166" name="Rectangle: Rounded Corners 165">
            <a:extLst>
              <a:ext uri="{FF2B5EF4-FFF2-40B4-BE49-F238E27FC236}">
                <a16:creationId xmlns:a16="http://schemas.microsoft.com/office/drawing/2014/main" id="{F4CB4FA5-22EE-5F63-5330-5B990A9BDD3D}"/>
              </a:ext>
            </a:extLst>
          </p:cNvPr>
          <p:cNvSpPr/>
          <p:nvPr/>
        </p:nvSpPr>
        <p:spPr>
          <a:xfrm>
            <a:off x="8615364" y="5404314"/>
            <a:ext cx="3171596" cy="5808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1400" dirty="0"/>
              <a:t>Removing unwanted data from the chunk to clean the junk</a:t>
            </a:r>
          </a:p>
        </p:txBody>
      </p:sp>
      <p:cxnSp>
        <p:nvCxnSpPr>
          <p:cNvPr id="179" name="Connector: Elbow 178">
            <a:extLst>
              <a:ext uri="{FF2B5EF4-FFF2-40B4-BE49-F238E27FC236}">
                <a16:creationId xmlns:a16="http://schemas.microsoft.com/office/drawing/2014/main" id="{92A79F56-1DCF-1D23-4C05-2FAFA3CB14B0}"/>
              </a:ext>
            </a:extLst>
          </p:cNvPr>
          <p:cNvCxnSpPr>
            <a:cxnSpLocks/>
          </p:cNvCxnSpPr>
          <p:nvPr/>
        </p:nvCxnSpPr>
        <p:spPr>
          <a:xfrm rot="10800000" flipV="1">
            <a:off x="3592327" y="2189603"/>
            <a:ext cx="1477503" cy="1940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Connector: Elbow 186">
            <a:extLst>
              <a:ext uri="{FF2B5EF4-FFF2-40B4-BE49-F238E27FC236}">
                <a16:creationId xmlns:a16="http://schemas.microsoft.com/office/drawing/2014/main" id="{6A8D2A8C-7DC5-3573-3FA8-7FB4BFBE00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80949" y="3526588"/>
            <a:ext cx="574684" cy="16551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1A43338D-6DB2-D81C-5D18-FA91172B0A21}"/>
              </a:ext>
            </a:extLst>
          </p:cNvPr>
          <p:cNvGrpSpPr/>
          <p:nvPr/>
        </p:nvGrpSpPr>
        <p:grpSpPr>
          <a:xfrm>
            <a:off x="3884133" y="2035573"/>
            <a:ext cx="4200831" cy="4108051"/>
            <a:chOff x="3700865" y="2035573"/>
            <a:chExt cx="4200831" cy="4108051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6C967BA3-7EC6-1CE5-D90B-599905AB06FC}"/>
                </a:ext>
              </a:extLst>
            </p:cNvPr>
            <p:cNvGrpSpPr/>
            <p:nvPr/>
          </p:nvGrpSpPr>
          <p:grpSpPr>
            <a:xfrm>
              <a:off x="3700865" y="2035573"/>
              <a:ext cx="4200831" cy="4108051"/>
              <a:chOff x="1672899" y="1982232"/>
              <a:chExt cx="4200831" cy="4108051"/>
            </a:xfrm>
          </p:grpSpPr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6E5D1515-8214-49A5-47A3-8FA6246400E0}"/>
                  </a:ext>
                </a:extLst>
              </p:cNvPr>
              <p:cNvSpPr/>
              <p:nvPr/>
            </p:nvSpPr>
            <p:spPr>
              <a:xfrm>
                <a:off x="2903039" y="3101921"/>
                <a:ext cx="1857769" cy="1869816"/>
              </a:xfrm>
              <a:custGeom>
                <a:avLst/>
                <a:gdLst>
                  <a:gd name="connsiteX0" fmla="*/ 2438746 w 2438745"/>
                  <a:gd name="connsiteY0" fmla="*/ 1219373 h 2438745"/>
                  <a:gd name="connsiteX1" fmla="*/ 1219373 w 2438745"/>
                  <a:gd name="connsiteY1" fmla="*/ 2438746 h 2438745"/>
                  <a:gd name="connsiteX2" fmla="*/ 0 w 2438745"/>
                  <a:gd name="connsiteY2" fmla="*/ 1219373 h 2438745"/>
                  <a:gd name="connsiteX3" fmla="*/ 1219373 w 2438745"/>
                  <a:gd name="connsiteY3" fmla="*/ 0 h 2438745"/>
                  <a:gd name="connsiteX4" fmla="*/ 2438746 w 2438745"/>
                  <a:gd name="connsiteY4" fmla="*/ 1219373 h 2438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38745" h="2438745">
                    <a:moveTo>
                      <a:pt x="2438746" y="1219373"/>
                    </a:moveTo>
                    <a:cubicBezTo>
                      <a:pt x="2438746" y="1892814"/>
                      <a:pt x="1892814" y="2438746"/>
                      <a:pt x="1219373" y="2438746"/>
                    </a:cubicBezTo>
                    <a:cubicBezTo>
                      <a:pt x="545932" y="2438746"/>
                      <a:pt x="0" y="1892814"/>
                      <a:pt x="0" y="1219373"/>
                    </a:cubicBezTo>
                    <a:cubicBezTo>
                      <a:pt x="0" y="545932"/>
                      <a:pt x="545932" y="0"/>
                      <a:pt x="1219373" y="0"/>
                    </a:cubicBezTo>
                    <a:cubicBezTo>
                      <a:pt x="1892814" y="0"/>
                      <a:pt x="2438746" y="545932"/>
                      <a:pt x="2438746" y="1219373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851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IN" sz="105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D1A19B02-4074-932D-1189-5EB50CBF85F9}"/>
                  </a:ext>
                </a:extLst>
              </p:cNvPr>
              <p:cNvGrpSpPr/>
              <p:nvPr/>
            </p:nvGrpSpPr>
            <p:grpSpPr>
              <a:xfrm>
                <a:off x="1672899" y="1982232"/>
                <a:ext cx="4200831" cy="4108051"/>
                <a:chOff x="1672899" y="1982232"/>
                <a:chExt cx="4200831" cy="4108051"/>
              </a:xfrm>
            </p:grpSpPr>
            <p:sp>
              <p:nvSpPr>
                <p:cNvPr id="6" name="Freeform: Shape 5">
                  <a:extLst>
                    <a:ext uri="{FF2B5EF4-FFF2-40B4-BE49-F238E27FC236}">
                      <a16:creationId xmlns:a16="http://schemas.microsoft.com/office/drawing/2014/main" id="{B6827CB3-E911-D8A5-E551-6AE0B4CAA9EF}"/>
                    </a:ext>
                  </a:extLst>
                </p:cNvPr>
                <p:cNvSpPr/>
                <p:nvPr/>
              </p:nvSpPr>
              <p:spPr>
                <a:xfrm rot="1341964">
                  <a:off x="3795010" y="1982232"/>
                  <a:ext cx="1241648" cy="1240233"/>
                </a:xfrm>
                <a:custGeom>
                  <a:avLst/>
                  <a:gdLst>
                    <a:gd name="connsiteX0" fmla="*/ 358094 w 1629946"/>
                    <a:gd name="connsiteY0" fmla="*/ 1617598 h 1617598"/>
                    <a:gd name="connsiteX1" fmla="*/ 0 w 1629946"/>
                    <a:gd name="connsiteY1" fmla="*/ 765581 h 1617598"/>
                    <a:gd name="connsiteX2" fmla="*/ 240788 w 1629946"/>
                    <a:gd name="connsiteY2" fmla="*/ 679144 h 1617598"/>
                    <a:gd name="connsiteX3" fmla="*/ 463053 w 1629946"/>
                    <a:gd name="connsiteY3" fmla="*/ 0 h 1617598"/>
                    <a:gd name="connsiteX4" fmla="*/ 1185416 w 1629946"/>
                    <a:gd name="connsiteY4" fmla="*/ 0 h 1617598"/>
                    <a:gd name="connsiteX5" fmla="*/ 1389159 w 1629946"/>
                    <a:gd name="connsiteY5" fmla="*/ 685318 h 1617598"/>
                    <a:gd name="connsiteX6" fmla="*/ 1629946 w 1629946"/>
                    <a:gd name="connsiteY6" fmla="*/ 759407 h 1617598"/>
                    <a:gd name="connsiteX7" fmla="*/ 1278026 w 1629946"/>
                    <a:gd name="connsiteY7" fmla="*/ 1617598 h 1617598"/>
                    <a:gd name="connsiteX8" fmla="*/ 802625 w 1629946"/>
                    <a:gd name="connsiteY8" fmla="*/ 1531162 h 1617598"/>
                    <a:gd name="connsiteX9" fmla="*/ 358094 w 1629946"/>
                    <a:gd name="connsiteY9" fmla="*/ 1617598 h 1617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9946" h="1617598">
                      <a:moveTo>
                        <a:pt x="358094" y="1617598"/>
                      </a:moveTo>
                      <a:lnTo>
                        <a:pt x="0" y="765581"/>
                      </a:lnTo>
                      <a:lnTo>
                        <a:pt x="240788" y="679144"/>
                      </a:lnTo>
                      <a:lnTo>
                        <a:pt x="463053" y="0"/>
                      </a:lnTo>
                      <a:lnTo>
                        <a:pt x="1185416" y="0"/>
                      </a:lnTo>
                      <a:lnTo>
                        <a:pt x="1389159" y="685318"/>
                      </a:lnTo>
                      <a:lnTo>
                        <a:pt x="1629946" y="759407"/>
                      </a:lnTo>
                      <a:lnTo>
                        <a:pt x="1278026" y="1617598"/>
                      </a:lnTo>
                      <a:cubicBezTo>
                        <a:pt x="1179242" y="1579134"/>
                        <a:pt x="1013098" y="1528569"/>
                        <a:pt x="802625" y="1531162"/>
                      </a:cubicBezTo>
                      <a:cubicBezTo>
                        <a:pt x="608143" y="1533508"/>
                        <a:pt x="453854" y="1580307"/>
                        <a:pt x="358094" y="161759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25400" cap="flat">
                  <a:solidFill>
                    <a:schemeClr val="accent1">
                      <a:lumMod val="7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 sz="1050" dirty="0"/>
                </a:p>
              </p:txBody>
            </p:sp>
            <p:sp>
              <p:nvSpPr>
                <p:cNvPr id="7" name="Freeform: Shape 6">
                  <a:extLst>
                    <a:ext uri="{FF2B5EF4-FFF2-40B4-BE49-F238E27FC236}">
                      <a16:creationId xmlns:a16="http://schemas.microsoft.com/office/drawing/2014/main" id="{A016EF37-F773-8D31-559C-78834A4CAAA2}"/>
                    </a:ext>
                  </a:extLst>
                </p:cNvPr>
                <p:cNvSpPr/>
                <p:nvPr/>
              </p:nvSpPr>
              <p:spPr>
                <a:xfrm rot="1341964">
                  <a:off x="4639193" y="4004439"/>
                  <a:ext cx="1232242" cy="1249701"/>
                </a:xfrm>
                <a:custGeom>
                  <a:avLst/>
                  <a:gdLst>
                    <a:gd name="connsiteX0" fmla="*/ 0 w 1617598"/>
                    <a:gd name="connsiteY0" fmla="*/ 358094 h 1629946"/>
                    <a:gd name="connsiteX1" fmla="*/ 852017 w 1617598"/>
                    <a:gd name="connsiteY1" fmla="*/ 0 h 1629946"/>
                    <a:gd name="connsiteX2" fmla="*/ 938454 w 1617598"/>
                    <a:gd name="connsiteY2" fmla="*/ 240788 h 1629946"/>
                    <a:gd name="connsiteX3" fmla="*/ 1617598 w 1617598"/>
                    <a:gd name="connsiteY3" fmla="*/ 463053 h 1629946"/>
                    <a:gd name="connsiteX4" fmla="*/ 1617598 w 1617598"/>
                    <a:gd name="connsiteY4" fmla="*/ 1185416 h 1629946"/>
                    <a:gd name="connsiteX5" fmla="*/ 932280 w 1617598"/>
                    <a:gd name="connsiteY5" fmla="*/ 1389159 h 1629946"/>
                    <a:gd name="connsiteX6" fmla="*/ 858191 w 1617598"/>
                    <a:gd name="connsiteY6" fmla="*/ 1629946 h 1629946"/>
                    <a:gd name="connsiteX7" fmla="*/ 0 w 1617598"/>
                    <a:gd name="connsiteY7" fmla="*/ 1278026 h 1629946"/>
                    <a:gd name="connsiteX8" fmla="*/ 86437 w 1617598"/>
                    <a:gd name="connsiteY8" fmla="*/ 802625 h 1629946"/>
                    <a:gd name="connsiteX9" fmla="*/ 0 w 1617598"/>
                    <a:gd name="connsiteY9" fmla="*/ 358094 h 1629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17598" h="1629946">
                      <a:moveTo>
                        <a:pt x="0" y="358094"/>
                      </a:moveTo>
                      <a:lnTo>
                        <a:pt x="852017" y="0"/>
                      </a:lnTo>
                      <a:lnTo>
                        <a:pt x="938454" y="240788"/>
                      </a:lnTo>
                      <a:lnTo>
                        <a:pt x="1617598" y="463053"/>
                      </a:lnTo>
                      <a:lnTo>
                        <a:pt x="1617598" y="1185416"/>
                      </a:lnTo>
                      <a:lnTo>
                        <a:pt x="932280" y="1389159"/>
                      </a:lnTo>
                      <a:lnTo>
                        <a:pt x="858191" y="1629946"/>
                      </a:lnTo>
                      <a:lnTo>
                        <a:pt x="0" y="1278026"/>
                      </a:lnTo>
                      <a:cubicBezTo>
                        <a:pt x="38464" y="1179242"/>
                        <a:pt x="89030" y="1013098"/>
                        <a:pt x="86437" y="802625"/>
                      </a:cubicBezTo>
                      <a:cubicBezTo>
                        <a:pt x="84090" y="608143"/>
                        <a:pt x="37291" y="453792"/>
                        <a:pt x="0" y="35809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25400" cap="flat">
                  <a:solidFill>
                    <a:schemeClr val="accent3">
                      <a:lumMod val="7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 sz="1050"/>
                </a:p>
              </p:txBody>
            </p:sp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EDD6322C-BF62-B2D5-9925-5974AB167E2A}"/>
                    </a:ext>
                  </a:extLst>
                </p:cNvPr>
                <p:cNvSpPr/>
                <p:nvPr/>
              </p:nvSpPr>
              <p:spPr>
                <a:xfrm rot="1341964">
                  <a:off x="1790337" y="2824597"/>
                  <a:ext cx="1232242" cy="1249701"/>
                </a:xfrm>
                <a:custGeom>
                  <a:avLst/>
                  <a:gdLst>
                    <a:gd name="connsiteX0" fmla="*/ 1617598 w 1617598"/>
                    <a:gd name="connsiteY0" fmla="*/ 358094 h 1629946"/>
                    <a:gd name="connsiteX1" fmla="*/ 765581 w 1617598"/>
                    <a:gd name="connsiteY1" fmla="*/ 0 h 1629946"/>
                    <a:gd name="connsiteX2" fmla="*/ 679144 w 1617598"/>
                    <a:gd name="connsiteY2" fmla="*/ 240788 h 1629946"/>
                    <a:gd name="connsiteX3" fmla="*/ 0 w 1617598"/>
                    <a:gd name="connsiteY3" fmla="*/ 463053 h 1629946"/>
                    <a:gd name="connsiteX4" fmla="*/ 0 w 1617598"/>
                    <a:gd name="connsiteY4" fmla="*/ 1185416 h 1629946"/>
                    <a:gd name="connsiteX5" fmla="*/ 685318 w 1617598"/>
                    <a:gd name="connsiteY5" fmla="*/ 1389159 h 1629946"/>
                    <a:gd name="connsiteX6" fmla="*/ 759407 w 1617598"/>
                    <a:gd name="connsiteY6" fmla="*/ 1629946 h 1629946"/>
                    <a:gd name="connsiteX7" fmla="*/ 1617598 w 1617598"/>
                    <a:gd name="connsiteY7" fmla="*/ 1278026 h 1629946"/>
                    <a:gd name="connsiteX8" fmla="*/ 1531162 w 1617598"/>
                    <a:gd name="connsiteY8" fmla="*/ 802625 h 1629946"/>
                    <a:gd name="connsiteX9" fmla="*/ 1617598 w 1617598"/>
                    <a:gd name="connsiteY9" fmla="*/ 358094 h 16299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17598" h="1629946">
                      <a:moveTo>
                        <a:pt x="1617598" y="358094"/>
                      </a:moveTo>
                      <a:lnTo>
                        <a:pt x="765581" y="0"/>
                      </a:lnTo>
                      <a:lnTo>
                        <a:pt x="679144" y="240788"/>
                      </a:lnTo>
                      <a:lnTo>
                        <a:pt x="0" y="463053"/>
                      </a:lnTo>
                      <a:lnTo>
                        <a:pt x="0" y="1185416"/>
                      </a:lnTo>
                      <a:lnTo>
                        <a:pt x="685318" y="1389159"/>
                      </a:lnTo>
                      <a:lnTo>
                        <a:pt x="759407" y="1629946"/>
                      </a:lnTo>
                      <a:lnTo>
                        <a:pt x="1617598" y="1278026"/>
                      </a:lnTo>
                      <a:cubicBezTo>
                        <a:pt x="1579134" y="1179242"/>
                        <a:pt x="1528569" y="1013098"/>
                        <a:pt x="1531162" y="802625"/>
                      </a:cubicBezTo>
                      <a:cubicBezTo>
                        <a:pt x="1533508" y="608143"/>
                        <a:pt x="1580307" y="453792"/>
                        <a:pt x="1617598" y="358094"/>
                      </a:cubicBezTo>
                      <a:close/>
                    </a:path>
                  </a:pathLst>
                </a:custGeom>
                <a:solidFill>
                  <a:schemeClr val="accent3">
                    <a:lumMod val="75000"/>
                  </a:schemeClr>
                </a:solidFill>
                <a:ln w="25400" cap="flat">
                  <a:solidFill>
                    <a:schemeClr val="accent3">
                      <a:lumMod val="50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en-IN" sz="105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9" name="Freeform: Shape 8">
                  <a:extLst>
                    <a:ext uri="{FF2B5EF4-FFF2-40B4-BE49-F238E27FC236}">
                      <a16:creationId xmlns:a16="http://schemas.microsoft.com/office/drawing/2014/main" id="{D6B02311-BE80-A538-8091-E7FCE8605EC5}"/>
                    </a:ext>
                  </a:extLst>
                </p:cNvPr>
                <p:cNvSpPr/>
                <p:nvPr/>
              </p:nvSpPr>
              <p:spPr>
                <a:xfrm rot="1341964">
                  <a:off x="4556737" y="2801551"/>
                  <a:ext cx="1316993" cy="1318765"/>
                </a:xfrm>
                <a:custGeom>
                  <a:avLst/>
                  <a:gdLst>
                    <a:gd name="connsiteX0" fmla="*/ 0 w 1728854"/>
                    <a:gd name="connsiteY0" fmla="*/ 1069591 h 1720025"/>
                    <a:gd name="connsiteX1" fmla="*/ 349265 w 1728854"/>
                    <a:gd name="connsiteY1" fmla="*/ 213930 h 1720025"/>
                    <a:gd name="connsiteX2" fmla="*/ 580668 w 1728854"/>
                    <a:gd name="connsiteY2" fmla="*/ 323087 h 1720025"/>
                    <a:gd name="connsiteX3" fmla="*/ 1218076 w 1728854"/>
                    <a:gd name="connsiteY3" fmla="*/ 0 h 1720025"/>
                    <a:gd name="connsiteX4" fmla="*/ 1728855 w 1728854"/>
                    <a:gd name="connsiteY4" fmla="*/ 510778 h 1720025"/>
                    <a:gd name="connsiteX5" fmla="*/ 1388356 w 1728854"/>
                    <a:gd name="connsiteY5" fmla="*/ 1139419 h 1720025"/>
                    <a:gd name="connsiteX6" fmla="*/ 1506219 w 1728854"/>
                    <a:gd name="connsiteY6" fmla="*/ 1362055 h 1720025"/>
                    <a:gd name="connsiteX7" fmla="*/ 650559 w 1728854"/>
                    <a:gd name="connsiteY7" fmla="*/ 1720026 h 1720025"/>
                    <a:gd name="connsiteX8" fmla="*/ 375505 w 1728854"/>
                    <a:gd name="connsiteY8" fmla="*/ 1322726 h 1720025"/>
                    <a:gd name="connsiteX9" fmla="*/ 0 w 1728854"/>
                    <a:gd name="connsiteY9" fmla="*/ 1069591 h 1720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28854" h="1720025">
                      <a:moveTo>
                        <a:pt x="0" y="1069591"/>
                      </a:moveTo>
                      <a:lnTo>
                        <a:pt x="349265" y="213930"/>
                      </a:lnTo>
                      <a:lnTo>
                        <a:pt x="580668" y="323087"/>
                      </a:lnTo>
                      <a:lnTo>
                        <a:pt x="1218076" y="0"/>
                      </a:lnTo>
                      <a:lnTo>
                        <a:pt x="1728855" y="510778"/>
                      </a:lnTo>
                      <a:lnTo>
                        <a:pt x="1388356" y="1139419"/>
                      </a:lnTo>
                      <a:lnTo>
                        <a:pt x="1506219" y="1362055"/>
                      </a:lnTo>
                      <a:lnTo>
                        <a:pt x="650559" y="1720026"/>
                      </a:lnTo>
                      <a:cubicBezTo>
                        <a:pt x="607957" y="1622970"/>
                        <a:pt x="526151" y="1469730"/>
                        <a:pt x="375505" y="1322726"/>
                      </a:cubicBezTo>
                      <a:cubicBezTo>
                        <a:pt x="236281" y="1186959"/>
                        <a:pt x="94092" y="1110895"/>
                        <a:pt x="0" y="106959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25400" cap="flat">
                  <a:solidFill>
                    <a:schemeClr val="accent2">
                      <a:lumMod val="7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en-IN" sz="105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0" name="Freeform: Shape 9">
                  <a:extLst>
                    <a:ext uri="{FF2B5EF4-FFF2-40B4-BE49-F238E27FC236}">
                      <a16:creationId xmlns:a16="http://schemas.microsoft.com/office/drawing/2014/main" id="{1A0830B8-4697-01F2-2F04-9B53697DB7D6}"/>
                    </a:ext>
                  </a:extLst>
                </p:cNvPr>
                <p:cNvSpPr/>
                <p:nvPr/>
              </p:nvSpPr>
              <p:spPr>
                <a:xfrm rot="1341964">
                  <a:off x="2590809" y="1987361"/>
                  <a:ext cx="1316947" cy="1318765"/>
                </a:xfrm>
                <a:custGeom>
                  <a:avLst/>
                  <a:gdLst>
                    <a:gd name="connsiteX0" fmla="*/ 1728793 w 1728792"/>
                    <a:gd name="connsiteY0" fmla="*/ 1069591 h 1720025"/>
                    <a:gd name="connsiteX1" fmla="*/ 1379527 w 1728792"/>
                    <a:gd name="connsiteY1" fmla="*/ 213930 h 1720025"/>
                    <a:gd name="connsiteX2" fmla="*/ 1148124 w 1728792"/>
                    <a:gd name="connsiteY2" fmla="*/ 323087 h 1720025"/>
                    <a:gd name="connsiteX3" fmla="*/ 510778 w 1728792"/>
                    <a:gd name="connsiteY3" fmla="*/ 0 h 1720025"/>
                    <a:gd name="connsiteX4" fmla="*/ 0 w 1728792"/>
                    <a:gd name="connsiteY4" fmla="*/ 510778 h 1720025"/>
                    <a:gd name="connsiteX5" fmla="*/ 340498 w 1728792"/>
                    <a:gd name="connsiteY5" fmla="*/ 1139419 h 1720025"/>
                    <a:gd name="connsiteX6" fmla="*/ 222636 w 1728792"/>
                    <a:gd name="connsiteY6" fmla="*/ 1362055 h 1720025"/>
                    <a:gd name="connsiteX7" fmla="*/ 1078296 w 1728792"/>
                    <a:gd name="connsiteY7" fmla="*/ 1720026 h 1720025"/>
                    <a:gd name="connsiteX8" fmla="*/ 1353350 w 1728792"/>
                    <a:gd name="connsiteY8" fmla="*/ 1322726 h 1720025"/>
                    <a:gd name="connsiteX9" fmla="*/ 1728793 w 1728792"/>
                    <a:gd name="connsiteY9" fmla="*/ 1069591 h 1720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28792" h="1720025">
                      <a:moveTo>
                        <a:pt x="1728793" y="1069591"/>
                      </a:moveTo>
                      <a:lnTo>
                        <a:pt x="1379527" y="213930"/>
                      </a:lnTo>
                      <a:lnTo>
                        <a:pt x="1148124" y="323087"/>
                      </a:lnTo>
                      <a:lnTo>
                        <a:pt x="510778" y="0"/>
                      </a:lnTo>
                      <a:lnTo>
                        <a:pt x="0" y="510778"/>
                      </a:lnTo>
                      <a:lnTo>
                        <a:pt x="340498" y="1139419"/>
                      </a:lnTo>
                      <a:lnTo>
                        <a:pt x="222636" y="1362055"/>
                      </a:lnTo>
                      <a:lnTo>
                        <a:pt x="1078296" y="1720026"/>
                      </a:lnTo>
                      <a:cubicBezTo>
                        <a:pt x="1120897" y="1622970"/>
                        <a:pt x="1202703" y="1469730"/>
                        <a:pt x="1353350" y="1322726"/>
                      </a:cubicBezTo>
                      <a:cubicBezTo>
                        <a:pt x="1492574" y="1186959"/>
                        <a:pt x="1634762" y="1110895"/>
                        <a:pt x="1728793" y="106959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25400" cap="flat">
                  <a:solidFill>
                    <a:schemeClr val="accent4">
                      <a:lumMod val="50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en-IN" sz="105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" name="Freeform: Shape 10">
                  <a:extLst>
                    <a:ext uri="{FF2B5EF4-FFF2-40B4-BE49-F238E27FC236}">
                      <a16:creationId xmlns:a16="http://schemas.microsoft.com/office/drawing/2014/main" id="{6D5BE1EE-2CAE-A1BA-BCD7-487BB5149A20}"/>
                    </a:ext>
                  </a:extLst>
                </p:cNvPr>
                <p:cNvSpPr/>
                <p:nvPr/>
              </p:nvSpPr>
              <p:spPr>
                <a:xfrm rot="1341964">
                  <a:off x="3751362" y="4771518"/>
                  <a:ext cx="1316993" cy="1318765"/>
                </a:xfrm>
                <a:custGeom>
                  <a:avLst/>
                  <a:gdLst>
                    <a:gd name="connsiteX0" fmla="*/ 0 w 1728854"/>
                    <a:gd name="connsiteY0" fmla="*/ 650435 h 1720025"/>
                    <a:gd name="connsiteX1" fmla="*/ 349265 w 1728854"/>
                    <a:gd name="connsiteY1" fmla="*/ 1506095 h 1720025"/>
                    <a:gd name="connsiteX2" fmla="*/ 580668 w 1728854"/>
                    <a:gd name="connsiteY2" fmla="*/ 1396938 h 1720025"/>
                    <a:gd name="connsiteX3" fmla="*/ 1218076 w 1728854"/>
                    <a:gd name="connsiteY3" fmla="*/ 1720025 h 1720025"/>
                    <a:gd name="connsiteX4" fmla="*/ 1728855 w 1728854"/>
                    <a:gd name="connsiteY4" fmla="*/ 1209247 h 1720025"/>
                    <a:gd name="connsiteX5" fmla="*/ 1388356 w 1728854"/>
                    <a:gd name="connsiteY5" fmla="*/ 580607 h 1720025"/>
                    <a:gd name="connsiteX6" fmla="*/ 1506219 w 1728854"/>
                    <a:gd name="connsiteY6" fmla="*/ 357971 h 1720025"/>
                    <a:gd name="connsiteX7" fmla="*/ 650559 w 1728854"/>
                    <a:gd name="connsiteY7" fmla="*/ 0 h 1720025"/>
                    <a:gd name="connsiteX8" fmla="*/ 375505 w 1728854"/>
                    <a:gd name="connsiteY8" fmla="*/ 397299 h 1720025"/>
                    <a:gd name="connsiteX9" fmla="*/ 0 w 1728854"/>
                    <a:gd name="connsiteY9" fmla="*/ 650435 h 1720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28854" h="1720025">
                      <a:moveTo>
                        <a:pt x="0" y="650435"/>
                      </a:moveTo>
                      <a:lnTo>
                        <a:pt x="349265" y="1506095"/>
                      </a:lnTo>
                      <a:lnTo>
                        <a:pt x="580668" y="1396938"/>
                      </a:lnTo>
                      <a:lnTo>
                        <a:pt x="1218076" y="1720025"/>
                      </a:lnTo>
                      <a:lnTo>
                        <a:pt x="1728855" y="1209247"/>
                      </a:lnTo>
                      <a:lnTo>
                        <a:pt x="1388356" y="580607"/>
                      </a:lnTo>
                      <a:lnTo>
                        <a:pt x="1506219" y="357971"/>
                      </a:lnTo>
                      <a:lnTo>
                        <a:pt x="650559" y="0"/>
                      </a:lnTo>
                      <a:cubicBezTo>
                        <a:pt x="607957" y="97056"/>
                        <a:pt x="526151" y="250295"/>
                        <a:pt x="375505" y="397299"/>
                      </a:cubicBezTo>
                      <a:cubicBezTo>
                        <a:pt x="236281" y="533066"/>
                        <a:pt x="94092" y="609069"/>
                        <a:pt x="0" y="65043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25400" cap="flat">
                  <a:solidFill>
                    <a:schemeClr val="accent4">
                      <a:lumMod val="75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en-IN" sz="105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" name="Freeform: Shape 11">
                  <a:extLst>
                    <a:ext uri="{FF2B5EF4-FFF2-40B4-BE49-F238E27FC236}">
                      <a16:creationId xmlns:a16="http://schemas.microsoft.com/office/drawing/2014/main" id="{51801E8A-7131-5006-6936-00E2D101BEFA}"/>
                    </a:ext>
                  </a:extLst>
                </p:cNvPr>
                <p:cNvSpPr/>
                <p:nvPr/>
              </p:nvSpPr>
              <p:spPr>
                <a:xfrm rot="1341964">
                  <a:off x="1785390" y="3957318"/>
                  <a:ext cx="1316993" cy="1318765"/>
                </a:xfrm>
                <a:custGeom>
                  <a:avLst/>
                  <a:gdLst>
                    <a:gd name="connsiteX0" fmla="*/ 1728855 w 1728854"/>
                    <a:gd name="connsiteY0" fmla="*/ 650435 h 1720025"/>
                    <a:gd name="connsiteX1" fmla="*/ 1379589 w 1728854"/>
                    <a:gd name="connsiteY1" fmla="*/ 1506095 h 1720025"/>
                    <a:gd name="connsiteX2" fmla="*/ 1148186 w 1728854"/>
                    <a:gd name="connsiteY2" fmla="*/ 1396938 h 1720025"/>
                    <a:gd name="connsiteX3" fmla="*/ 510778 w 1728854"/>
                    <a:gd name="connsiteY3" fmla="*/ 1720025 h 1720025"/>
                    <a:gd name="connsiteX4" fmla="*/ 0 w 1728854"/>
                    <a:gd name="connsiteY4" fmla="*/ 1209247 h 1720025"/>
                    <a:gd name="connsiteX5" fmla="*/ 340498 w 1728854"/>
                    <a:gd name="connsiteY5" fmla="*/ 580607 h 1720025"/>
                    <a:gd name="connsiteX6" fmla="*/ 222636 w 1728854"/>
                    <a:gd name="connsiteY6" fmla="*/ 357971 h 1720025"/>
                    <a:gd name="connsiteX7" fmla="*/ 1078296 w 1728854"/>
                    <a:gd name="connsiteY7" fmla="*/ 0 h 1720025"/>
                    <a:gd name="connsiteX8" fmla="*/ 1353349 w 1728854"/>
                    <a:gd name="connsiteY8" fmla="*/ 397299 h 1720025"/>
                    <a:gd name="connsiteX9" fmla="*/ 1728855 w 1728854"/>
                    <a:gd name="connsiteY9" fmla="*/ 650435 h 1720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28854" h="1720025">
                      <a:moveTo>
                        <a:pt x="1728855" y="650435"/>
                      </a:moveTo>
                      <a:lnTo>
                        <a:pt x="1379589" y="1506095"/>
                      </a:lnTo>
                      <a:lnTo>
                        <a:pt x="1148186" y="1396938"/>
                      </a:lnTo>
                      <a:lnTo>
                        <a:pt x="510778" y="1720025"/>
                      </a:lnTo>
                      <a:lnTo>
                        <a:pt x="0" y="1209247"/>
                      </a:lnTo>
                      <a:lnTo>
                        <a:pt x="340498" y="580607"/>
                      </a:lnTo>
                      <a:lnTo>
                        <a:pt x="222636" y="357971"/>
                      </a:lnTo>
                      <a:lnTo>
                        <a:pt x="1078296" y="0"/>
                      </a:lnTo>
                      <a:cubicBezTo>
                        <a:pt x="1120897" y="97056"/>
                        <a:pt x="1202703" y="250295"/>
                        <a:pt x="1353349" y="397299"/>
                      </a:cubicBezTo>
                      <a:cubicBezTo>
                        <a:pt x="1492636" y="533066"/>
                        <a:pt x="1634824" y="609069"/>
                        <a:pt x="1728855" y="650435"/>
                      </a:cubicBezTo>
                      <a:close/>
                    </a:path>
                  </a:pathLst>
                </a:custGeom>
                <a:solidFill>
                  <a:schemeClr val="accent2">
                    <a:lumMod val="75000"/>
                  </a:schemeClr>
                </a:solidFill>
                <a:ln w="25400" cap="flat">
                  <a:solidFill>
                    <a:schemeClr val="accent2">
                      <a:lumMod val="50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pPr algn="ctr"/>
                  <a:endParaRPr lang="en-IN" sz="105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" name="Freeform: Shape 12">
                  <a:extLst>
                    <a:ext uri="{FF2B5EF4-FFF2-40B4-BE49-F238E27FC236}">
                      <a16:creationId xmlns:a16="http://schemas.microsoft.com/office/drawing/2014/main" id="{4C0C8D09-DAAE-7EC8-9A10-8504B7AA227D}"/>
                    </a:ext>
                  </a:extLst>
                </p:cNvPr>
                <p:cNvSpPr/>
                <p:nvPr/>
              </p:nvSpPr>
              <p:spPr>
                <a:xfrm rot="1341964">
                  <a:off x="2622839" y="4849393"/>
                  <a:ext cx="1241648" cy="1240233"/>
                </a:xfrm>
                <a:custGeom>
                  <a:avLst/>
                  <a:gdLst>
                    <a:gd name="connsiteX0" fmla="*/ 358094 w 1629946"/>
                    <a:gd name="connsiteY0" fmla="*/ 0 h 1617598"/>
                    <a:gd name="connsiteX1" fmla="*/ 0 w 1629946"/>
                    <a:gd name="connsiteY1" fmla="*/ 852017 h 1617598"/>
                    <a:gd name="connsiteX2" fmla="*/ 240788 w 1629946"/>
                    <a:gd name="connsiteY2" fmla="*/ 938454 h 1617598"/>
                    <a:gd name="connsiteX3" fmla="*/ 463053 w 1629946"/>
                    <a:gd name="connsiteY3" fmla="*/ 1617598 h 1617598"/>
                    <a:gd name="connsiteX4" fmla="*/ 1185416 w 1629946"/>
                    <a:gd name="connsiteY4" fmla="*/ 1617598 h 1617598"/>
                    <a:gd name="connsiteX5" fmla="*/ 1389159 w 1629946"/>
                    <a:gd name="connsiteY5" fmla="*/ 932280 h 1617598"/>
                    <a:gd name="connsiteX6" fmla="*/ 1629946 w 1629946"/>
                    <a:gd name="connsiteY6" fmla="*/ 858191 h 1617598"/>
                    <a:gd name="connsiteX7" fmla="*/ 1278026 w 1629946"/>
                    <a:gd name="connsiteY7" fmla="*/ 0 h 1617598"/>
                    <a:gd name="connsiteX8" fmla="*/ 802625 w 1629946"/>
                    <a:gd name="connsiteY8" fmla="*/ 86437 h 1617598"/>
                    <a:gd name="connsiteX9" fmla="*/ 358094 w 1629946"/>
                    <a:gd name="connsiteY9" fmla="*/ 0 h 1617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629946" h="1617598">
                      <a:moveTo>
                        <a:pt x="358094" y="0"/>
                      </a:moveTo>
                      <a:lnTo>
                        <a:pt x="0" y="852017"/>
                      </a:lnTo>
                      <a:lnTo>
                        <a:pt x="240788" y="938454"/>
                      </a:lnTo>
                      <a:lnTo>
                        <a:pt x="463053" y="1617598"/>
                      </a:lnTo>
                      <a:lnTo>
                        <a:pt x="1185416" y="1617598"/>
                      </a:lnTo>
                      <a:lnTo>
                        <a:pt x="1389159" y="932280"/>
                      </a:lnTo>
                      <a:lnTo>
                        <a:pt x="1629946" y="858191"/>
                      </a:lnTo>
                      <a:lnTo>
                        <a:pt x="1278026" y="0"/>
                      </a:lnTo>
                      <a:cubicBezTo>
                        <a:pt x="1179242" y="38464"/>
                        <a:pt x="1013098" y="89030"/>
                        <a:pt x="802625" y="86437"/>
                      </a:cubicBezTo>
                      <a:cubicBezTo>
                        <a:pt x="608143" y="84090"/>
                        <a:pt x="453854" y="37291"/>
                        <a:pt x="358094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25400" cap="flat">
                  <a:solidFill>
                    <a:schemeClr val="accent1">
                      <a:lumMod val="50000"/>
                    </a:schemeClr>
                  </a:solidFill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N" sz="1050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6CD76FE3-8058-7470-9584-C24210A9AE28}"/>
                    </a:ext>
                  </a:extLst>
                </p:cNvPr>
                <p:cNvSpPr/>
                <p:nvPr/>
              </p:nvSpPr>
              <p:spPr>
                <a:xfrm>
                  <a:off x="1672899" y="3379662"/>
                  <a:ext cx="1587404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Suggestions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4E9BD86E-CCD1-4BDD-10BB-D6D5562AABE7}"/>
                    </a:ext>
                  </a:extLst>
                </p:cNvPr>
                <p:cNvSpPr/>
                <p:nvPr/>
              </p:nvSpPr>
              <p:spPr>
                <a:xfrm>
                  <a:off x="4627027" y="3334235"/>
                  <a:ext cx="1062036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Secondary Research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8B28D9A-C203-3CDE-45B3-73B6B614B158}"/>
                    </a:ext>
                  </a:extLst>
                </p:cNvPr>
                <p:cNvSpPr/>
                <p:nvPr/>
              </p:nvSpPr>
              <p:spPr>
                <a:xfrm>
                  <a:off x="4662084" y="4167495"/>
                  <a:ext cx="1005455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Data Collection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9BBE76BE-5BEC-64EC-9726-E75C76299616}"/>
                    </a:ext>
                  </a:extLst>
                </p:cNvPr>
                <p:cNvSpPr/>
                <p:nvPr/>
              </p:nvSpPr>
              <p:spPr>
                <a:xfrm>
                  <a:off x="3766841" y="5093772"/>
                  <a:ext cx="1256370" cy="30777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Data cleaning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DA3A485-8CC5-E757-01E8-64E0F0EAED77}"/>
                    </a:ext>
                  </a:extLst>
                </p:cNvPr>
                <p:cNvSpPr/>
                <p:nvPr/>
              </p:nvSpPr>
              <p:spPr>
                <a:xfrm>
                  <a:off x="2867998" y="4997521"/>
                  <a:ext cx="922881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KPI Designing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4DEB237F-957F-5439-B19C-7D9FBB7DCF02}"/>
                    </a:ext>
                  </a:extLst>
                </p:cNvPr>
                <p:cNvSpPr/>
                <p:nvPr/>
              </p:nvSpPr>
              <p:spPr>
                <a:xfrm rot="1220030">
                  <a:off x="1910074" y="4242985"/>
                  <a:ext cx="1276783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Data Interpretation</a:t>
                  </a:r>
                  <a:endParaRPr lang="en-US" sz="1200" b="1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1AB9CD13-6F95-A0E3-E878-506523585CB3}"/>
                    </a:ext>
                  </a:extLst>
                </p:cNvPr>
                <p:cNvSpPr/>
                <p:nvPr/>
              </p:nvSpPr>
              <p:spPr>
                <a:xfrm>
                  <a:off x="3736685" y="2537944"/>
                  <a:ext cx="1234246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Problem</a:t>
                  </a:r>
                </a:p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Identification</a:t>
                  </a:r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B004AA54-9B7F-FFB0-B7F8-3467D36158E2}"/>
                    </a:ext>
                  </a:extLst>
                </p:cNvPr>
                <p:cNvSpPr/>
                <p:nvPr/>
              </p:nvSpPr>
              <p:spPr>
                <a:xfrm>
                  <a:off x="2858595" y="2542846"/>
                  <a:ext cx="921290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Industry</a:t>
                  </a:r>
                </a:p>
                <a:p>
                  <a:pPr algn="ctr"/>
                  <a:r>
                    <a:rPr lang="en-US" sz="1400" b="1" dirty="0">
                      <a:solidFill>
                        <a:schemeClr val="bg1"/>
                      </a:solidFill>
                    </a:rPr>
                    <a:t>Overview</a:t>
                  </a:r>
                </a:p>
              </p:txBody>
            </p:sp>
          </p:grp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53B7583-133C-44D6-49EE-FC26921B7EDE}"/>
                  </a:ext>
                </a:extLst>
              </p:cNvPr>
              <p:cNvSpPr/>
              <p:nvPr/>
            </p:nvSpPr>
            <p:spPr>
              <a:xfrm>
                <a:off x="3102443" y="3713223"/>
                <a:ext cx="1411400" cy="73866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bg1"/>
                    </a:solidFill>
                  </a:rPr>
                  <a:t>Approach towards the Project</a:t>
                </a:r>
              </a:p>
            </p:txBody>
          </p:sp>
        </p:grp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0B8529AF-AB8C-A1F2-3EA9-F0BFEBDF68A5}"/>
                </a:ext>
              </a:extLst>
            </p:cNvPr>
            <p:cNvSpPr txBox="1"/>
            <p:nvPr/>
          </p:nvSpPr>
          <p:spPr>
            <a:xfrm>
              <a:off x="6410390" y="2135920"/>
              <a:ext cx="30259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5C958B51-D44B-BC9E-52BE-1F83DD0DCD43}"/>
                </a:ext>
              </a:extLst>
            </p:cNvPr>
            <p:cNvSpPr txBox="1"/>
            <p:nvPr/>
          </p:nvSpPr>
          <p:spPr>
            <a:xfrm>
              <a:off x="7375885" y="3079470"/>
              <a:ext cx="30259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80CD2F3E-5D36-EF43-2BA3-E36B517ED450}"/>
                </a:ext>
              </a:extLst>
            </p:cNvPr>
            <p:cNvSpPr txBox="1"/>
            <p:nvPr/>
          </p:nvSpPr>
          <p:spPr>
            <a:xfrm>
              <a:off x="7414435" y="4699901"/>
              <a:ext cx="30259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</a:rPr>
                <a:t>4</a:t>
              </a:r>
            </a:p>
          </p:txBody>
        </p:sp>
        <p:sp>
          <p:nvSpPr>
            <p:cNvPr id="193" name="TextBox 192">
              <a:extLst>
                <a:ext uri="{FF2B5EF4-FFF2-40B4-BE49-F238E27FC236}">
                  <a16:creationId xmlns:a16="http://schemas.microsoft.com/office/drawing/2014/main" id="{659528ED-9E6A-CDEB-DF12-0A0F248DC2C6}"/>
                </a:ext>
              </a:extLst>
            </p:cNvPr>
            <p:cNvSpPr txBox="1"/>
            <p:nvPr/>
          </p:nvSpPr>
          <p:spPr>
            <a:xfrm>
              <a:off x="6393490" y="5639756"/>
              <a:ext cx="30259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</a:rPr>
                <a:t>5</a:t>
              </a:r>
            </a:p>
          </p:txBody>
        </p: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D5FB3187-8666-583C-991D-B9F382D1C11E}"/>
                </a:ext>
              </a:extLst>
            </p:cNvPr>
            <p:cNvSpPr txBox="1"/>
            <p:nvPr/>
          </p:nvSpPr>
          <p:spPr>
            <a:xfrm>
              <a:off x="5006745" y="5679238"/>
              <a:ext cx="30259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</a:rPr>
                <a:t>6</a:t>
              </a:r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7811F5F3-E71A-3DED-9A48-ECC87F08B00B}"/>
                </a:ext>
              </a:extLst>
            </p:cNvPr>
            <p:cNvSpPr txBox="1"/>
            <p:nvPr/>
          </p:nvSpPr>
          <p:spPr>
            <a:xfrm>
              <a:off x="3976350" y="4660580"/>
              <a:ext cx="30259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196" name="TextBox 195">
              <a:extLst>
                <a:ext uri="{FF2B5EF4-FFF2-40B4-BE49-F238E27FC236}">
                  <a16:creationId xmlns:a16="http://schemas.microsoft.com/office/drawing/2014/main" id="{37ECC5E6-3AA8-0D1E-4755-822BA895284A}"/>
                </a:ext>
              </a:extLst>
            </p:cNvPr>
            <p:cNvSpPr txBox="1"/>
            <p:nvPr/>
          </p:nvSpPr>
          <p:spPr>
            <a:xfrm>
              <a:off x="4001723" y="3076296"/>
              <a:ext cx="30259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</a:rPr>
                <a:t>8</a:t>
              </a:r>
            </a:p>
          </p:txBody>
        </p:sp>
        <p:sp>
          <p:nvSpPr>
            <p:cNvPr id="197" name="TextBox 196">
              <a:extLst>
                <a:ext uri="{FF2B5EF4-FFF2-40B4-BE49-F238E27FC236}">
                  <a16:creationId xmlns:a16="http://schemas.microsoft.com/office/drawing/2014/main" id="{7426D3DB-F2A7-B9A1-48DB-3A0BA270B922}"/>
                </a:ext>
              </a:extLst>
            </p:cNvPr>
            <p:cNvSpPr txBox="1"/>
            <p:nvPr/>
          </p:nvSpPr>
          <p:spPr>
            <a:xfrm>
              <a:off x="4983948" y="2173934"/>
              <a:ext cx="302594" cy="36933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IN" b="1" dirty="0">
                  <a:solidFill>
                    <a:schemeClr val="bg1"/>
                  </a:solidFill>
                </a:rPr>
                <a:t>1</a:t>
              </a:r>
            </a:p>
          </p:txBody>
        </p:sp>
      </p:grpSp>
      <p:cxnSp>
        <p:nvCxnSpPr>
          <p:cNvPr id="198" name="Connector: Elbow 197">
            <a:extLst>
              <a:ext uri="{FF2B5EF4-FFF2-40B4-BE49-F238E27FC236}">
                <a16:creationId xmlns:a16="http://schemas.microsoft.com/office/drawing/2014/main" id="{5E7CA58B-E6D5-4B45-5C7A-2C3C19A9F953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73857" y="4667554"/>
            <a:ext cx="581777" cy="1974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nector: Elbow 201">
            <a:extLst>
              <a:ext uri="{FF2B5EF4-FFF2-40B4-BE49-F238E27FC236}">
                <a16:creationId xmlns:a16="http://schemas.microsoft.com/office/drawing/2014/main" id="{C2B0D320-E015-BBCA-6BC0-6D2392050E67}"/>
              </a:ext>
            </a:extLst>
          </p:cNvPr>
          <p:cNvCxnSpPr>
            <a:cxnSpLocks/>
            <a:endCxn id="213" idx="3"/>
          </p:cNvCxnSpPr>
          <p:nvPr/>
        </p:nvCxnSpPr>
        <p:spPr>
          <a:xfrm rot="10800000">
            <a:off x="3473856" y="5853185"/>
            <a:ext cx="1595974" cy="12925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Rectangle: Rounded Corners 206">
            <a:extLst>
              <a:ext uri="{FF2B5EF4-FFF2-40B4-BE49-F238E27FC236}">
                <a16:creationId xmlns:a16="http://schemas.microsoft.com/office/drawing/2014/main" id="{6EA83273-5F16-4C7E-7C63-B2D92BB4C4A8}"/>
              </a:ext>
            </a:extLst>
          </p:cNvPr>
          <p:cNvSpPr/>
          <p:nvPr/>
        </p:nvSpPr>
        <p:spPr>
          <a:xfrm>
            <a:off x="409866" y="2085625"/>
            <a:ext cx="3181347" cy="5808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1400" dirty="0"/>
              <a:t>Researched and gained industry exposure and business understanding</a:t>
            </a:r>
          </a:p>
        </p:txBody>
      </p:sp>
      <p:sp>
        <p:nvSpPr>
          <p:cNvPr id="209" name="Rectangle: Rounded Corners 208">
            <a:extLst>
              <a:ext uri="{FF2B5EF4-FFF2-40B4-BE49-F238E27FC236}">
                <a16:creationId xmlns:a16="http://schemas.microsoft.com/office/drawing/2014/main" id="{5CBE5FA1-ABA2-2108-812F-4708D4B34048}"/>
              </a:ext>
            </a:extLst>
          </p:cNvPr>
          <p:cNvSpPr/>
          <p:nvPr/>
        </p:nvSpPr>
        <p:spPr>
          <a:xfrm>
            <a:off x="409866" y="3354996"/>
            <a:ext cx="3063990" cy="5808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1400" dirty="0"/>
              <a:t>Recommendations were given based on the insights obtained from analysis</a:t>
            </a:r>
          </a:p>
        </p:txBody>
      </p:sp>
      <p:sp>
        <p:nvSpPr>
          <p:cNvPr id="211" name="Rectangle: Rounded Corners 210">
            <a:extLst>
              <a:ext uri="{FF2B5EF4-FFF2-40B4-BE49-F238E27FC236}">
                <a16:creationId xmlns:a16="http://schemas.microsoft.com/office/drawing/2014/main" id="{76C2BAFD-C31B-77FB-89EE-8A8433F1BFC0}"/>
              </a:ext>
            </a:extLst>
          </p:cNvPr>
          <p:cNvSpPr/>
          <p:nvPr/>
        </p:nvSpPr>
        <p:spPr>
          <a:xfrm>
            <a:off x="409866" y="4561781"/>
            <a:ext cx="3063990" cy="5808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1400" dirty="0"/>
              <a:t>Performed data analysis methods to study the trend</a:t>
            </a:r>
          </a:p>
        </p:txBody>
      </p:sp>
      <p:sp>
        <p:nvSpPr>
          <p:cNvPr id="213" name="Rectangle: Rounded Corners 212">
            <a:extLst>
              <a:ext uri="{FF2B5EF4-FFF2-40B4-BE49-F238E27FC236}">
                <a16:creationId xmlns:a16="http://schemas.microsoft.com/office/drawing/2014/main" id="{6534BB53-E6F8-A440-94BE-7AA064CD4211}"/>
              </a:ext>
            </a:extLst>
          </p:cNvPr>
          <p:cNvSpPr/>
          <p:nvPr/>
        </p:nvSpPr>
        <p:spPr>
          <a:xfrm>
            <a:off x="409866" y="5562744"/>
            <a:ext cx="3063990" cy="5808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IN" sz="1400" dirty="0"/>
              <a:t>Designed the performance metrics on the basis of which data is analysed</a:t>
            </a:r>
          </a:p>
        </p:txBody>
      </p:sp>
    </p:spTree>
    <p:extLst>
      <p:ext uri="{BB962C8B-B14F-4D97-AF65-F5344CB8AC3E}">
        <p14:creationId xmlns:p14="http://schemas.microsoft.com/office/powerpoint/2010/main" val="475630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59EC-9656-44F2-845B-FD9006EA6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Impact &amp; Analysis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FD3D9-49DD-4CE8-AF1D-1F4D3B993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700EE-7802-CE47-9C55-9D9E09EF8956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A1F62D0B-B7A5-1537-AED6-C988589235EE}"/>
              </a:ext>
            </a:extLst>
          </p:cNvPr>
          <p:cNvGrpSpPr/>
          <p:nvPr/>
        </p:nvGrpSpPr>
        <p:grpSpPr>
          <a:xfrm>
            <a:off x="287713" y="1763214"/>
            <a:ext cx="11362685" cy="4761106"/>
            <a:chOff x="287713" y="1510250"/>
            <a:chExt cx="11362685" cy="4761106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5DADC8D-84C7-3F17-CB22-A4DDFEE44E5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87713" y="1510250"/>
              <a:ext cx="11362685" cy="4761106"/>
              <a:chOff x="375579" y="604991"/>
              <a:chExt cx="13148459" cy="5509367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B5CB2A7-6E93-DDA4-164D-44EC18B1D47C}"/>
                  </a:ext>
                </a:extLst>
              </p:cNvPr>
              <p:cNvSpPr txBox="1"/>
              <p:nvPr/>
            </p:nvSpPr>
            <p:spPr>
              <a:xfrm>
                <a:off x="420404" y="604991"/>
                <a:ext cx="1042274" cy="212365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1">
                        <a:lumMod val="75000"/>
                      </a:schemeClr>
                    </a:solidFill>
                    <a:effectLst/>
                    <a:uLnTx/>
                    <a:uFillTx/>
                  </a:rPr>
                  <a:t>1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C03C0AD-F400-C334-CB10-8F0A741C0B0B}"/>
                  </a:ext>
                </a:extLst>
              </p:cNvPr>
              <p:cNvSpPr txBox="1"/>
              <p:nvPr/>
            </p:nvSpPr>
            <p:spPr>
              <a:xfrm>
                <a:off x="375579" y="2930435"/>
                <a:ext cx="1042274" cy="2123657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10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3">
                        <a:lumMod val="75000"/>
                      </a:schemeClr>
                    </a:solidFill>
                    <a:effectLst/>
                    <a:uLnTx/>
                    <a:uFillTx/>
                  </a:rPr>
                  <a:t>3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256BA52-F098-E0E2-515D-39D8F6446CA7}"/>
                  </a:ext>
                </a:extLst>
              </p:cNvPr>
              <p:cNvSpPr txBox="1"/>
              <p:nvPr/>
            </p:nvSpPr>
            <p:spPr>
              <a:xfrm>
                <a:off x="391704" y="4084320"/>
                <a:ext cx="1026149" cy="2030038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8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accent4">
                        <a:lumMod val="75000"/>
                      </a:schemeClr>
                    </a:solidFill>
                    <a:effectLst/>
                    <a:uLnTx/>
                    <a:uFillTx/>
                  </a:rPr>
                  <a:t>4</a:t>
                </a: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3BC4513C-75D2-6F22-4FD3-C521BDAAECBD}"/>
                  </a:ext>
                </a:extLst>
              </p:cNvPr>
              <p:cNvGrpSpPr/>
              <p:nvPr/>
            </p:nvGrpSpPr>
            <p:grpSpPr>
              <a:xfrm>
                <a:off x="375579" y="1759132"/>
                <a:ext cx="1042274" cy="2123657"/>
                <a:chOff x="409901" y="1798320"/>
                <a:chExt cx="1042273" cy="2123658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AFB910FA-33B8-4202-0E2D-462D1162CC24}"/>
                    </a:ext>
                  </a:extLst>
                </p:cNvPr>
                <p:cNvSpPr txBox="1"/>
                <p:nvPr/>
              </p:nvSpPr>
              <p:spPr>
                <a:xfrm>
                  <a:off x="409901" y="1798320"/>
                  <a:ext cx="1042273" cy="2123658"/>
                </a:xfrm>
                <a:prstGeom prst="rect">
                  <a:avLst/>
                </a:prstGeom>
                <a:noFill/>
              </p:spPr>
              <p:txBody>
                <a:bodyPr wrap="none" rtlCol="0" anchor="ctr">
                  <a:spAutoFit/>
                </a:bodyPr>
                <a:lstStyle/>
                <a:p>
                  <a:pPr marL="0" marR="0" lvl="0" indent="0" algn="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accent2">
                          <a:lumMod val="75000"/>
                        </a:schemeClr>
                      </a:solidFill>
                      <a:effectLst/>
                      <a:uLnTx/>
                      <a:uFillTx/>
                    </a:rPr>
                    <a:t>2</a:t>
                  </a:r>
                </a:p>
              </p:txBody>
            </p:sp>
            <p:sp>
              <p:nvSpPr>
                <p:cNvPr id="38" name="Isosceles Triangle 92">
                  <a:extLst>
                    <a:ext uri="{FF2B5EF4-FFF2-40B4-BE49-F238E27FC236}">
                      <a16:creationId xmlns:a16="http://schemas.microsoft.com/office/drawing/2014/main" id="{410702DC-9DBD-CD42-D3E7-E1B87DB0B8C7}"/>
                    </a:ext>
                  </a:extLst>
                </p:cNvPr>
                <p:cNvSpPr/>
                <p:nvPr/>
              </p:nvSpPr>
              <p:spPr>
                <a:xfrm rot="4500000" flipV="1">
                  <a:off x="676057" y="2999661"/>
                  <a:ext cx="501070" cy="431958"/>
                </a:xfrm>
                <a:prstGeom prst="triangle">
                  <a:avLst/>
                </a:prstGeom>
                <a:solidFill>
                  <a:schemeClr val="accent2">
                    <a:lumMod val="75000"/>
                  </a:schemeClr>
                </a:solidFill>
                <a:ln w="254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spcFirstLastPara="0" vert="horz" wrap="square" lIns="1024132" tIns="426720" rIns="426720" bIns="1024132" numCol="1" spcCol="1270" anchor="ctr" anchorCtr="0">
                  <a:noAutofit/>
                </a:bodyPr>
                <a:lstStyle/>
                <a:p>
                  <a:pPr marL="0" marR="0" lvl="0" indent="0" algn="ctr" defTabSz="2320457" eaLnBrk="1" fontAlgn="auto" latinLnBrk="0" hangingPunct="1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0" b="1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2" name="Pentágono 4">
                <a:extLst>
                  <a:ext uri="{FF2B5EF4-FFF2-40B4-BE49-F238E27FC236}">
                    <a16:creationId xmlns:a16="http://schemas.microsoft.com/office/drawing/2014/main" id="{A2856546-B095-8028-D3B5-FC41AA9E8932}"/>
                  </a:ext>
                </a:extLst>
              </p:cNvPr>
              <p:cNvSpPr/>
              <p:nvPr/>
            </p:nvSpPr>
            <p:spPr>
              <a:xfrm>
                <a:off x="2807077" y="1167768"/>
                <a:ext cx="10716961" cy="1049410"/>
              </a:xfrm>
              <a:prstGeom prst="homePlate">
                <a:avLst>
                  <a:gd name="adj" fmla="val 0"/>
                </a:avLst>
              </a:prstGeom>
              <a:solidFill>
                <a:schemeClr val="accent1"/>
              </a:solidFill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94073" tIns="94073" rIns="992508" bIns="470922" numCol="1" spcCol="127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3" name="Pentágono 5">
                <a:extLst>
                  <a:ext uri="{FF2B5EF4-FFF2-40B4-BE49-F238E27FC236}">
                    <a16:creationId xmlns:a16="http://schemas.microsoft.com/office/drawing/2014/main" id="{FA52FB4A-ECB3-9EE8-1314-4DC7C3FD380C}"/>
                  </a:ext>
                </a:extLst>
              </p:cNvPr>
              <p:cNvSpPr/>
              <p:nvPr/>
            </p:nvSpPr>
            <p:spPr>
              <a:xfrm>
                <a:off x="990600" y="1167768"/>
                <a:ext cx="1608576" cy="1049410"/>
              </a:xfrm>
              <a:prstGeom prst="homePlate">
                <a:avLst/>
              </a:prstGeom>
              <a:solidFill>
                <a:schemeClr val="accent1">
                  <a:lumMod val="75000"/>
                </a:schemeClr>
              </a:solidFill>
              <a:ln w="25400" cap="flat" cmpd="sng" algn="ctr">
                <a:noFill/>
                <a:prstDash val="solid"/>
                <a:miter lim="800000"/>
              </a:ln>
              <a:effectLst/>
            </p:spPr>
            <p:txBody>
              <a:bodyPr spcFirstLastPara="0" vert="horz" wrap="square" lIns="1024132" tIns="426720" rIns="426720" bIns="1024132" numCol="1" spcCol="1270" anchor="ctr" anchorCtr="0">
                <a:noAutofit/>
              </a:bodyPr>
              <a:lstStyle/>
              <a:p>
                <a:pPr marL="0" marR="0" lvl="0" indent="0" algn="ctr" defTabSz="2320457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8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4" name="Cheurón 6">
                <a:extLst>
                  <a:ext uri="{FF2B5EF4-FFF2-40B4-BE49-F238E27FC236}">
                    <a16:creationId xmlns:a16="http://schemas.microsoft.com/office/drawing/2014/main" id="{64E0BA0F-776C-95F2-FF58-0F346D79D036}"/>
                  </a:ext>
                </a:extLst>
              </p:cNvPr>
              <p:cNvSpPr/>
              <p:nvPr/>
            </p:nvSpPr>
            <p:spPr>
              <a:xfrm>
                <a:off x="2466116" y="1167776"/>
                <a:ext cx="673608" cy="1049345"/>
              </a:xfrm>
              <a:prstGeom prst="chevron">
                <a:avLst/>
              </a:prstGeom>
              <a:solidFill>
                <a:schemeClr val="accent1"/>
              </a:solidFill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94073" tIns="94073" rIns="992508" bIns="470922" numCol="1" spcCol="127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5" name="Pentágono 10">
                <a:extLst>
                  <a:ext uri="{FF2B5EF4-FFF2-40B4-BE49-F238E27FC236}">
                    <a16:creationId xmlns:a16="http://schemas.microsoft.com/office/drawing/2014/main" id="{C0345253-F5E9-AABA-D667-8B4B302EE388}"/>
                  </a:ext>
                </a:extLst>
              </p:cNvPr>
              <p:cNvSpPr/>
              <p:nvPr/>
            </p:nvSpPr>
            <p:spPr>
              <a:xfrm>
                <a:off x="2807077" y="2318476"/>
                <a:ext cx="10716961" cy="1049410"/>
              </a:xfrm>
              <a:prstGeom prst="homePlate">
                <a:avLst>
                  <a:gd name="adj" fmla="val 0"/>
                </a:avLst>
              </a:prstGeom>
              <a:solidFill>
                <a:schemeClr val="accent2"/>
              </a:solidFill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94073" tIns="94073" rIns="992508" bIns="470922" numCol="1" spcCol="127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6" name="Pentágono 11">
                <a:extLst>
                  <a:ext uri="{FF2B5EF4-FFF2-40B4-BE49-F238E27FC236}">
                    <a16:creationId xmlns:a16="http://schemas.microsoft.com/office/drawing/2014/main" id="{7E738524-4AA1-348C-B4FE-13C6F3842B86}"/>
                  </a:ext>
                </a:extLst>
              </p:cNvPr>
              <p:cNvSpPr/>
              <p:nvPr/>
            </p:nvSpPr>
            <p:spPr>
              <a:xfrm>
                <a:off x="990600" y="2318476"/>
                <a:ext cx="1608576" cy="1049410"/>
              </a:xfrm>
              <a:prstGeom prst="homePlate">
                <a:avLst/>
              </a:prstGeom>
              <a:solidFill>
                <a:schemeClr val="accent2">
                  <a:lumMod val="75000"/>
                </a:schemeClr>
              </a:solidFill>
              <a:ln w="25400" cap="flat" cmpd="sng" algn="ctr">
                <a:noFill/>
                <a:prstDash val="solid"/>
                <a:miter lim="800000"/>
              </a:ln>
              <a:effectLst/>
            </p:spPr>
            <p:txBody>
              <a:bodyPr spcFirstLastPara="0" vert="horz" wrap="square" lIns="1024132" tIns="426720" rIns="426720" bIns="1024132" numCol="1" spcCol="1270" anchor="ctr" anchorCtr="0">
                <a:noAutofit/>
              </a:bodyPr>
              <a:lstStyle/>
              <a:p>
                <a:pPr marL="0" marR="0" lvl="0" indent="0" algn="ctr" defTabSz="2320457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8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7" name="Cheurón 12">
                <a:extLst>
                  <a:ext uri="{FF2B5EF4-FFF2-40B4-BE49-F238E27FC236}">
                    <a16:creationId xmlns:a16="http://schemas.microsoft.com/office/drawing/2014/main" id="{5E3643EA-57B5-7EFF-A2F9-051FED3CB60A}"/>
                  </a:ext>
                </a:extLst>
              </p:cNvPr>
              <p:cNvSpPr/>
              <p:nvPr/>
            </p:nvSpPr>
            <p:spPr>
              <a:xfrm>
                <a:off x="2466116" y="2318484"/>
                <a:ext cx="673608" cy="1049345"/>
              </a:xfrm>
              <a:prstGeom prst="chevron">
                <a:avLst/>
              </a:prstGeom>
              <a:solidFill>
                <a:schemeClr val="accent2"/>
              </a:solidFill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94073" tIns="94073" rIns="992508" bIns="470922" numCol="1" spcCol="127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8" name="Pentágono 16">
                <a:extLst>
                  <a:ext uri="{FF2B5EF4-FFF2-40B4-BE49-F238E27FC236}">
                    <a16:creationId xmlns:a16="http://schemas.microsoft.com/office/drawing/2014/main" id="{8FC5E20E-A327-2DC2-44F1-DA7D612577DC}"/>
                  </a:ext>
                </a:extLst>
              </p:cNvPr>
              <p:cNvSpPr/>
              <p:nvPr/>
            </p:nvSpPr>
            <p:spPr>
              <a:xfrm>
                <a:off x="2807077" y="3469166"/>
                <a:ext cx="10716961" cy="1049410"/>
              </a:xfrm>
              <a:prstGeom prst="homePlate">
                <a:avLst>
                  <a:gd name="adj" fmla="val 0"/>
                </a:avLst>
              </a:prstGeom>
              <a:solidFill>
                <a:schemeClr val="accent3"/>
              </a:solidFill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94073" tIns="94073" rIns="992508" bIns="470922" numCol="1" spcCol="127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9" name="Pentágono 17">
                <a:extLst>
                  <a:ext uri="{FF2B5EF4-FFF2-40B4-BE49-F238E27FC236}">
                    <a16:creationId xmlns:a16="http://schemas.microsoft.com/office/drawing/2014/main" id="{FD621E89-36D0-37EC-FDEB-07633356D09C}"/>
                  </a:ext>
                </a:extLst>
              </p:cNvPr>
              <p:cNvSpPr/>
              <p:nvPr/>
            </p:nvSpPr>
            <p:spPr>
              <a:xfrm>
                <a:off x="990600" y="3469166"/>
                <a:ext cx="1608576" cy="1049410"/>
              </a:xfrm>
              <a:prstGeom prst="homePlate">
                <a:avLst/>
              </a:prstGeom>
              <a:solidFill>
                <a:schemeClr val="accent3">
                  <a:lumMod val="75000"/>
                </a:schemeClr>
              </a:solidFill>
              <a:ln w="25400" cap="flat" cmpd="sng" algn="ctr">
                <a:noFill/>
                <a:prstDash val="solid"/>
                <a:miter lim="800000"/>
              </a:ln>
              <a:effectLst/>
            </p:spPr>
            <p:txBody>
              <a:bodyPr spcFirstLastPara="0" vert="horz" wrap="square" lIns="1024132" tIns="426720" rIns="426720" bIns="1024132" numCol="1" spcCol="1270" anchor="ctr" anchorCtr="0">
                <a:noAutofit/>
              </a:bodyPr>
              <a:lstStyle/>
              <a:p>
                <a:pPr marL="0" marR="0" lvl="0" indent="0" algn="ctr" defTabSz="2320457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8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0" name="Cheurón 18">
                <a:extLst>
                  <a:ext uri="{FF2B5EF4-FFF2-40B4-BE49-F238E27FC236}">
                    <a16:creationId xmlns:a16="http://schemas.microsoft.com/office/drawing/2014/main" id="{0FC2146C-191E-44A2-1C77-AC6EEB48BB57}"/>
                  </a:ext>
                </a:extLst>
              </p:cNvPr>
              <p:cNvSpPr/>
              <p:nvPr/>
            </p:nvSpPr>
            <p:spPr>
              <a:xfrm>
                <a:off x="2466116" y="3469174"/>
                <a:ext cx="673608" cy="1049345"/>
              </a:xfrm>
              <a:prstGeom prst="chevron">
                <a:avLst/>
              </a:prstGeom>
              <a:solidFill>
                <a:schemeClr val="accent3"/>
              </a:solidFill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94073" tIns="94073" rIns="992508" bIns="470922" numCol="1" spcCol="127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1" name="Pentágono 22">
                <a:extLst>
                  <a:ext uri="{FF2B5EF4-FFF2-40B4-BE49-F238E27FC236}">
                    <a16:creationId xmlns:a16="http://schemas.microsoft.com/office/drawing/2014/main" id="{A683B54D-6D90-9A36-542E-2629C899F535}"/>
                  </a:ext>
                </a:extLst>
              </p:cNvPr>
              <p:cNvSpPr/>
              <p:nvPr/>
            </p:nvSpPr>
            <p:spPr>
              <a:xfrm>
                <a:off x="2807077" y="4619869"/>
                <a:ext cx="10716961" cy="1049410"/>
              </a:xfrm>
              <a:prstGeom prst="homePlate">
                <a:avLst>
                  <a:gd name="adj" fmla="val 0"/>
                </a:avLst>
              </a:prstGeom>
              <a:solidFill>
                <a:schemeClr val="accent4"/>
              </a:solidFill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94073" tIns="94073" rIns="992508" bIns="470922" numCol="1" spcCol="127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2" name="Pentágono 23">
                <a:extLst>
                  <a:ext uri="{FF2B5EF4-FFF2-40B4-BE49-F238E27FC236}">
                    <a16:creationId xmlns:a16="http://schemas.microsoft.com/office/drawing/2014/main" id="{D873D688-9070-928A-FE8C-F30A35B9C784}"/>
                  </a:ext>
                </a:extLst>
              </p:cNvPr>
              <p:cNvSpPr/>
              <p:nvPr/>
            </p:nvSpPr>
            <p:spPr>
              <a:xfrm>
                <a:off x="990600" y="4619869"/>
                <a:ext cx="1608576" cy="1049410"/>
              </a:xfrm>
              <a:prstGeom prst="homePlate">
                <a:avLst/>
              </a:prstGeom>
              <a:solidFill>
                <a:schemeClr val="accent4">
                  <a:lumMod val="75000"/>
                </a:schemeClr>
              </a:solidFill>
              <a:ln w="25400" cap="flat" cmpd="sng" algn="ctr">
                <a:noFill/>
                <a:prstDash val="solid"/>
                <a:miter lim="800000"/>
              </a:ln>
              <a:effectLst/>
            </p:spPr>
            <p:txBody>
              <a:bodyPr spcFirstLastPara="0" vert="horz" wrap="square" lIns="1024132" tIns="426720" rIns="426720" bIns="1024132" numCol="1" spcCol="1270" anchor="ctr" anchorCtr="0">
                <a:noAutofit/>
              </a:bodyPr>
              <a:lstStyle/>
              <a:p>
                <a:pPr marL="0" marR="0" lvl="0" indent="0" algn="ctr" defTabSz="2320457" eaLnBrk="1" fontAlgn="auto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8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3" name="Cheurón 24">
                <a:extLst>
                  <a:ext uri="{FF2B5EF4-FFF2-40B4-BE49-F238E27FC236}">
                    <a16:creationId xmlns:a16="http://schemas.microsoft.com/office/drawing/2014/main" id="{EE2C08BD-6CD3-5D17-A470-56B74DEE86A3}"/>
                  </a:ext>
                </a:extLst>
              </p:cNvPr>
              <p:cNvSpPr/>
              <p:nvPr/>
            </p:nvSpPr>
            <p:spPr>
              <a:xfrm>
                <a:off x="2466116" y="4619878"/>
                <a:ext cx="673608" cy="1049345"/>
              </a:xfrm>
              <a:prstGeom prst="chevron">
                <a:avLst/>
              </a:prstGeom>
              <a:solidFill>
                <a:schemeClr val="accent4"/>
              </a:solidFill>
              <a:ln w="254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spcFirstLastPara="0" vert="horz" wrap="square" lIns="94073" tIns="94073" rIns="992508" bIns="470922" numCol="1" spcCol="1270" anchor="ctr" anchorCtr="0">
                <a:no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hueOff val="0"/>
                      <a:satOff val="0"/>
                      <a:lumOff val="0"/>
                      <a:alphaOff val="0"/>
                    </a:prst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239C51B1-B59B-BB7B-AE13-333ECBB367FA}"/>
                  </a:ext>
                </a:extLst>
              </p:cNvPr>
              <p:cNvSpPr txBox="1"/>
              <p:nvPr/>
            </p:nvSpPr>
            <p:spPr>
              <a:xfrm>
                <a:off x="886667" y="1232229"/>
                <a:ext cx="1401786" cy="85475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rPr>
                  <a:t>Automated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400" b="1" kern="0" dirty="0">
                    <a:solidFill>
                      <a:prstClr val="white"/>
                    </a:solidFill>
                  </a:rPr>
                  <a:t>Data Segregation</a:t>
                </a:r>
                <a:endPara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BA58D53-5D81-0D20-214D-B0AB6648DE76}"/>
                  </a:ext>
                </a:extLst>
              </p:cNvPr>
              <p:cNvSpPr txBox="1"/>
              <p:nvPr/>
            </p:nvSpPr>
            <p:spPr>
              <a:xfrm>
                <a:off x="889865" y="2512545"/>
                <a:ext cx="1471780" cy="60545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rPr>
                  <a:t>Mutual Fund AUM Analysis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E82BB79-0A2B-53F5-D670-66C4E8517DD8}"/>
                  </a:ext>
                </a:extLst>
              </p:cNvPr>
              <p:cNvSpPr txBox="1"/>
              <p:nvPr/>
            </p:nvSpPr>
            <p:spPr>
              <a:xfrm>
                <a:off x="886667" y="3677656"/>
                <a:ext cx="1465695" cy="60545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lvl="0" algn="ctr">
                  <a:defRPr/>
                </a:pPr>
                <a:r>
                  <a:rPr lang="en-US" sz="1400" b="1" kern="0" dirty="0">
                    <a:solidFill>
                      <a:prstClr val="white"/>
                    </a:solidFill>
                  </a:rPr>
                  <a:t>Mutual Fund SIP Analysis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1811DD0-4971-57DE-76E6-D062B0BE8AC8}"/>
                  </a:ext>
                </a:extLst>
              </p:cNvPr>
              <p:cNvSpPr txBox="1"/>
              <p:nvPr/>
            </p:nvSpPr>
            <p:spPr>
              <a:xfrm>
                <a:off x="864688" y="4765164"/>
                <a:ext cx="1760702" cy="60545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rPr>
                  <a:t>Pin code Wise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rPr>
                  <a:t>Business Analysis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A6FEDBC-E215-4E8A-D869-E7B0AAA9824C}"/>
                  </a:ext>
                </a:extLst>
              </p:cNvPr>
              <p:cNvSpPr txBox="1"/>
              <p:nvPr/>
            </p:nvSpPr>
            <p:spPr>
              <a:xfrm>
                <a:off x="3119565" y="1267259"/>
                <a:ext cx="5064292" cy="85475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just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rPr>
                  <a:t>This activity involved fetching data from numerous sheets and collating them into one single sheet. Final sheet had 2 years of data which was sourced from 192 sheets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8C1C1D3-60D5-E1B9-4C41-775093FAC729}"/>
                  </a:ext>
                </a:extLst>
              </p:cNvPr>
              <p:cNvSpPr txBox="1"/>
              <p:nvPr/>
            </p:nvSpPr>
            <p:spPr>
              <a:xfrm>
                <a:off x="3119565" y="2525491"/>
                <a:ext cx="4968240" cy="60545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just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rPr>
                  <a:t>From the final data sheet which </a:t>
                </a:r>
                <a:r>
                  <a:rPr lang="en-US" sz="1400" kern="0" dirty="0">
                    <a:solidFill>
                      <a:prstClr val="white"/>
                    </a:solidFill>
                  </a:rPr>
                  <a:t>was collaborated, data analysis is done based on designed KPIs to infer insights</a:t>
                </a:r>
                <a:endParaRPr kumimoji="0" lang="en-US" sz="14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4E79973-496D-6251-395D-6F76D2D1D0F9}"/>
                  </a:ext>
                </a:extLst>
              </p:cNvPr>
              <p:cNvSpPr txBox="1"/>
              <p:nvPr/>
            </p:nvSpPr>
            <p:spPr>
              <a:xfrm>
                <a:off x="3119566" y="3684627"/>
                <a:ext cx="4968243" cy="60545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rPr>
                  <a:t>From the data sourced from third party entity I have prepared a deck based on KPIs to infer insights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4C89988-AACD-C121-67C3-F26F638D0845}"/>
                  </a:ext>
                </a:extLst>
              </p:cNvPr>
              <p:cNvSpPr txBox="1"/>
              <p:nvPr/>
            </p:nvSpPr>
            <p:spPr>
              <a:xfrm>
                <a:off x="3119566" y="4732020"/>
                <a:ext cx="4968240" cy="85475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just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</a:rPr>
                  <a:t>Secondary research on pin code data to gain the demographic details. Obtained data and analyzed Birla business in these pin codes</a:t>
                </a:r>
              </a:p>
            </p:txBody>
          </p:sp>
        </p:grp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1C3B76FF-2AF0-1845-F5B8-3C03428661B9}"/>
                </a:ext>
              </a:extLst>
            </p:cNvPr>
            <p:cNvCxnSpPr>
              <a:stCxn id="12" idx="0"/>
              <a:endCxn id="12" idx="2"/>
            </p:cNvCxnSpPr>
            <p:nvPr/>
          </p:nvCxnSpPr>
          <p:spPr>
            <a:xfrm>
              <a:off x="7019686" y="1996593"/>
              <a:ext cx="0" cy="906883"/>
            </a:xfrm>
            <a:prstGeom prst="line">
              <a:avLst/>
            </a:prstGeom>
            <a:ln>
              <a:solidFill>
                <a:schemeClr val="bg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C9FE4667-FF34-018E-5C19-617253347CFD}"/>
                </a:ext>
              </a:extLst>
            </p:cNvPr>
            <p:cNvCxnSpPr/>
            <p:nvPr/>
          </p:nvCxnSpPr>
          <p:spPr>
            <a:xfrm>
              <a:off x="7019686" y="3021584"/>
              <a:ext cx="0" cy="906883"/>
            </a:xfrm>
            <a:prstGeom prst="line">
              <a:avLst/>
            </a:prstGeom>
            <a:ln>
              <a:solidFill>
                <a:schemeClr val="bg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49102627-DF79-5E7E-BB67-0BCA2FD93AAD}"/>
                </a:ext>
              </a:extLst>
            </p:cNvPr>
            <p:cNvCxnSpPr>
              <a:cxnSpLocks/>
              <a:stCxn id="18" idx="0"/>
              <a:endCxn id="18" idx="2"/>
            </p:cNvCxnSpPr>
            <p:nvPr/>
          </p:nvCxnSpPr>
          <p:spPr>
            <a:xfrm>
              <a:off x="7019686" y="3985424"/>
              <a:ext cx="0" cy="906883"/>
            </a:xfrm>
            <a:prstGeom prst="line">
              <a:avLst/>
            </a:prstGeom>
            <a:ln>
              <a:solidFill>
                <a:schemeClr val="bg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5E12EE46-2D37-3BDD-9828-52371B481781}"/>
                </a:ext>
              </a:extLst>
            </p:cNvPr>
            <p:cNvCxnSpPr>
              <a:cxnSpLocks/>
              <a:stCxn id="21" idx="0"/>
              <a:endCxn id="21" idx="2"/>
            </p:cNvCxnSpPr>
            <p:nvPr/>
          </p:nvCxnSpPr>
          <p:spPr>
            <a:xfrm>
              <a:off x="7019686" y="4979843"/>
              <a:ext cx="0" cy="906883"/>
            </a:xfrm>
            <a:prstGeom prst="line">
              <a:avLst/>
            </a:prstGeom>
            <a:ln>
              <a:solidFill>
                <a:schemeClr val="bg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E320278E-BA95-4D71-DDEE-8AE5F57C6AE0}"/>
                </a:ext>
              </a:extLst>
            </p:cNvPr>
            <p:cNvSpPr txBox="1"/>
            <p:nvPr/>
          </p:nvSpPr>
          <p:spPr>
            <a:xfrm>
              <a:off x="7176696" y="1993139"/>
              <a:ext cx="4376479" cy="95410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To perform this activity manually it takes effort of two days with human error possible. With Excel VBA macro automation this can be performed in two hours, </a:t>
              </a: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reduced time by 87.5 percent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E0DB79CD-3866-223A-BBCD-1A31394C200D}"/>
                </a:ext>
              </a:extLst>
            </p:cNvPr>
            <p:cNvSpPr txBox="1"/>
            <p:nvPr/>
          </p:nvSpPr>
          <p:spPr>
            <a:xfrm>
              <a:off x="7176698" y="3074661"/>
              <a:ext cx="4376479" cy="73866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Detailed deck with all information about channels, Investors and geography is prepared. </a:t>
              </a: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It can reduce 50% effort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DCF1859-D554-FAA8-F736-91F2CDCA0658}"/>
                </a:ext>
              </a:extLst>
            </p:cNvPr>
            <p:cNvSpPr txBox="1"/>
            <p:nvPr/>
          </p:nvSpPr>
          <p:spPr>
            <a:xfrm>
              <a:off x="7176697" y="4196988"/>
              <a:ext cx="4376479" cy="52322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Detailed deck with all information based on broker, scheme, channel and assets. </a:t>
              </a: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It can reduce 50% effort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5C939054-FFB1-8A08-6E6E-C5BB731837E8}"/>
                </a:ext>
              </a:extLst>
            </p:cNvPr>
            <p:cNvSpPr txBox="1"/>
            <p:nvPr/>
          </p:nvSpPr>
          <p:spPr>
            <a:xfrm>
              <a:off x="7176698" y="5076762"/>
              <a:ext cx="4376479" cy="73866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just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</a:rPr>
                <a:t>This analysis can be used to target consumers in certain pin code through various demographics. Potential data for five to ten years down the lane</a:t>
              </a: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73B459E-A6DD-DCF7-7CA5-BF030FAF7193}"/>
              </a:ext>
            </a:extLst>
          </p:cNvPr>
          <p:cNvSpPr/>
          <p:nvPr/>
        </p:nvSpPr>
        <p:spPr>
          <a:xfrm>
            <a:off x="4128495" y="1871831"/>
            <a:ext cx="1354524" cy="2901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ANALYSIS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16FE84C-51F3-CA51-8BBA-F22890C19BA1}"/>
              </a:ext>
            </a:extLst>
          </p:cNvPr>
          <p:cNvSpPr/>
          <p:nvPr/>
        </p:nvSpPr>
        <p:spPr>
          <a:xfrm>
            <a:off x="8772721" y="1868377"/>
            <a:ext cx="1184428" cy="2901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IMPACT</a:t>
            </a:r>
          </a:p>
        </p:txBody>
      </p:sp>
    </p:spTree>
    <p:extLst>
      <p:ext uri="{BB962C8B-B14F-4D97-AF65-F5344CB8AC3E}">
        <p14:creationId xmlns:p14="http://schemas.microsoft.com/office/powerpoint/2010/main" val="824675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59EC-9656-44F2-845B-FD9006EA6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Learnings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FD3D9-49DD-4CE8-AF1D-1F4D3B993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700EE-7802-CE47-9C55-9D9E09EF895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A99BE38-5CA5-A9E3-3D73-B20828B100E3}"/>
              </a:ext>
            </a:extLst>
          </p:cNvPr>
          <p:cNvSpPr/>
          <p:nvPr/>
        </p:nvSpPr>
        <p:spPr>
          <a:xfrm>
            <a:off x="11442911" y="3302940"/>
            <a:ext cx="831516" cy="346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More?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1F7DB47-868E-1F06-0A2D-3B38917FD3B5}"/>
              </a:ext>
            </a:extLst>
          </p:cNvPr>
          <p:cNvGrpSpPr/>
          <p:nvPr/>
        </p:nvGrpSpPr>
        <p:grpSpPr>
          <a:xfrm>
            <a:off x="1322693" y="1915649"/>
            <a:ext cx="10474018" cy="4228092"/>
            <a:chOff x="858991" y="1915532"/>
            <a:chExt cx="10474018" cy="4228092"/>
          </a:xfrm>
        </p:grpSpPr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F6C9A119-B6FA-0A95-AF31-E3300EEFAAFF}"/>
                </a:ext>
              </a:extLst>
            </p:cNvPr>
            <p:cNvGrpSpPr/>
            <p:nvPr/>
          </p:nvGrpSpPr>
          <p:grpSpPr>
            <a:xfrm>
              <a:off x="858991" y="1915532"/>
              <a:ext cx="10474018" cy="4228092"/>
              <a:chOff x="641819" y="2116729"/>
              <a:chExt cx="8901398" cy="3584923"/>
            </a:xfrm>
          </p:grpSpPr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19745D9D-36AB-6EA6-CFFB-2FAA77315278}"/>
                  </a:ext>
                </a:extLst>
              </p:cNvPr>
              <p:cNvGrpSpPr/>
              <p:nvPr/>
            </p:nvGrpSpPr>
            <p:grpSpPr>
              <a:xfrm>
                <a:off x="641819" y="2116729"/>
                <a:ext cx="8901398" cy="3584923"/>
                <a:chOff x="1579024" y="2130014"/>
                <a:chExt cx="7256955" cy="2719281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C8B7C0AB-9A64-5899-30D0-9467A318D8D3}"/>
                    </a:ext>
                  </a:extLst>
                </p:cNvPr>
                <p:cNvSpPr/>
                <p:nvPr/>
              </p:nvSpPr>
              <p:spPr bwMode="auto">
                <a:xfrm>
                  <a:off x="1579024" y="2816417"/>
                  <a:ext cx="1451391" cy="2032878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  <a:effectLst>
                  <a:innerShdw blurRad="50800" dist="508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4581C3EE-25F0-C501-CA89-46E320B522FF}"/>
                    </a:ext>
                  </a:extLst>
                </p:cNvPr>
                <p:cNvSpPr/>
                <p:nvPr/>
              </p:nvSpPr>
              <p:spPr bwMode="auto">
                <a:xfrm>
                  <a:off x="3030415" y="2816417"/>
                  <a:ext cx="1451391" cy="2032878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innerShdw blurRad="50800" dist="508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13D2A714-E5A8-6865-31B4-C1A106EBEBCA}"/>
                    </a:ext>
                  </a:extLst>
                </p:cNvPr>
                <p:cNvSpPr/>
                <p:nvPr/>
              </p:nvSpPr>
              <p:spPr bwMode="auto">
                <a:xfrm>
                  <a:off x="4481806" y="2816417"/>
                  <a:ext cx="1451391" cy="2032878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  <a:effectLst>
                  <a:innerShdw blurRad="50800" dist="508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59CD6D1D-BFE9-0D74-B1F5-7DD8759FEB14}"/>
                    </a:ext>
                  </a:extLst>
                </p:cNvPr>
                <p:cNvSpPr/>
                <p:nvPr/>
              </p:nvSpPr>
              <p:spPr bwMode="auto">
                <a:xfrm>
                  <a:off x="5933197" y="2816417"/>
                  <a:ext cx="1451391" cy="2032878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innerShdw blurRad="50800" dist="508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F9993D05-79DD-F38F-377D-69CC0F1792D6}"/>
                    </a:ext>
                  </a:extLst>
                </p:cNvPr>
                <p:cNvSpPr/>
                <p:nvPr/>
              </p:nvSpPr>
              <p:spPr bwMode="auto">
                <a:xfrm>
                  <a:off x="7384588" y="2816417"/>
                  <a:ext cx="1451391" cy="2032878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  <a:effectLst>
                  <a:innerShdw blurRad="50800" dist="50800">
                    <a:prstClr val="black">
                      <a:alpha val="50000"/>
                    </a:prstClr>
                  </a:innerShdw>
                </a:effec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CFA86F78-D937-2DF7-8E82-E6306C602B7A}"/>
                    </a:ext>
                  </a:extLst>
                </p:cNvPr>
                <p:cNvSpPr/>
                <p:nvPr/>
              </p:nvSpPr>
              <p:spPr bwMode="auto">
                <a:xfrm>
                  <a:off x="1842034" y="2130089"/>
                  <a:ext cx="925372" cy="835317"/>
                </a:xfrm>
                <a:prstGeom prst="ellipse">
                  <a:avLst/>
                </a:prstGeom>
                <a:solidFill>
                  <a:srgbClr val="E8E8E8"/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EECB33FF-6B12-11B9-EB9F-112AF6B9DB36}"/>
                    </a:ext>
                  </a:extLst>
                </p:cNvPr>
                <p:cNvSpPr/>
                <p:nvPr/>
              </p:nvSpPr>
              <p:spPr bwMode="auto">
                <a:xfrm>
                  <a:off x="3293425" y="2130089"/>
                  <a:ext cx="925372" cy="835317"/>
                </a:xfrm>
                <a:prstGeom prst="ellipse">
                  <a:avLst/>
                </a:prstGeom>
                <a:solidFill>
                  <a:srgbClr val="EFEFEF"/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id="{98C534E4-8380-2CBA-F800-0CF50B909266}"/>
                    </a:ext>
                  </a:extLst>
                </p:cNvPr>
                <p:cNvSpPr/>
                <p:nvPr/>
              </p:nvSpPr>
              <p:spPr bwMode="auto">
                <a:xfrm>
                  <a:off x="4744816" y="2130089"/>
                  <a:ext cx="925372" cy="835317"/>
                </a:xfrm>
                <a:prstGeom prst="ellipse">
                  <a:avLst/>
                </a:prstGeom>
                <a:solidFill>
                  <a:srgbClr val="F6F6F6"/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48732BD1-02DE-5489-3646-124D079D027C}"/>
                    </a:ext>
                  </a:extLst>
                </p:cNvPr>
                <p:cNvSpPr/>
                <p:nvPr/>
              </p:nvSpPr>
              <p:spPr bwMode="auto">
                <a:xfrm>
                  <a:off x="6196207" y="2130089"/>
                  <a:ext cx="925372" cy="835317"/>
                </a:xfrm>
                <a:prstGeom prst="ellipse">
                  <a:avLst/>
                </a:prstGeom>
                <a:solidFill>
                  <a:srgbClr val="F6F6F6"/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Oval 21">
                  <a:extLst>
                    <a:ext uri="{FF2B5EF4-FFF2-40B4-BE49-F238E27FC236}">
                      <a16:creationId xmlns:a16="http://schemas.microsoft.com/office/drawing/2014/main" id="{D20F4593-E6A6-EE00-8A5C-9A678CC68729}"/>
                    </a:ext>
                  </a:extLst>
                </p:cNvPr>
                <p:cNvSpPr/>
                <p:nvPr/>
              </p:nvSpPr>
              <p:spPr bwMode="auto">
                <a:xfrm>
                  <a:off x="7647598" y="2130089"/>
                  <a:ext cx="925372" cy="835317"/>
                </a:xfrm>
                <a:prstGeom prst="ellipse">
                  <a:avLst/>
                </a:prstGeom>
                <a:solidFill>
                  <a:srgbClr val="F5F5F5"/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:a16="http://schemas.microsoft.com/office/drawing/2014/main" id="{67FEBA9D-092A-6D1A-1260-E76B908BC60D}"/>
                    </a:ext>
                  </a:extLst>
                </p:cNvPr>
                <p:cNvSpPr/>
                <p:nvPr/>
              </p:nvSpPr>
              <p:spPr>
                <a:xfrm>
                  <a:off x="1663708" y="2978429"/>
                  <a:ext cx="1282024" cy="338554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r>
                    <a:rPr lang="en-US" sz="1600" b="1" dirty="0">
                      <a:solidFill>
                        <a:schemeClr val="bg1"/>
                      </a:solidFill>
                      <a:cs typeface="Calibri" panose="020F0502020204030204" pitchFamily="34" charset="0"/>
                    </a:rPr>
                    <a:t>DATA</a:t>
                  </a:r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B989A8A2-6DE5-52D6-41EC-DFEDBC3A9693}"/>
                    </a:ext>
                  </a:extLst>
                </p:cNvPr>
                <p:cNvSpPr/>
                <p:nvPr/>
              </p:nvSpPr>
              <p:spPr bwMode="auto">
                <a:xfrm>
                  <a:off x="1888962" y="2130014"/>
                  <a:ext cx="831515" cy="750594"/>
                </a:xfrm>
                <a:prstGeom prst="ellipse">
                  <a:avLst/>
                </a:prstGeom>
                <a:solidFill>
                  <a:schemeClr val="accent1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17508D71-4B95-A3E4-CB71-CC335BBA4916}"/>
                    </a:ext>
                  </a:extLst>
                </p:cNvPr>
                <p:cNvSpPr/>
                <p:nvPr/>
              </p:nvSpPr>
              <p:spPr bwMode="auto">
                <a:xfrm>
                  <a:off x="3340353" y="2130014"/>
                  <a:ext cx="831515" cy="750594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2E355A84-31A5-D716-E7CF-C5C9AA882A55}"/>
                    </a:ext>
                  </a:extLst>
                </p:cNvPr>
                <p:cNvSpPr/>
                <p:nvPr/>
              </p:nvSpPr>
              <p:spPr bwMode="auto">
                <a:xfrm>
                  <a:off x="4791744" y="2130014"/>
                  <a:ext cx="831515" cy="750594"/>
                </a:xfrm>
                <a:prstGeom prst="ellipse">
                  <a:avLst/>
                </a:prstGeom>
                <a:solidFill>
                  <a:schemeClr val="accent3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669E0A09-A769-0DF6-4E53-9FFE859BEF79}"/>
                    </a:ext>
                  </a:extLst>
                </p:cNvPr>
                <p:cNvSpPr/>
                <p:nvPr/>
              </p:nvSpPr>
              <p:spPr bwMode="auto">
                <a:xfrm>
                  <a:off x="6243135" y="2130014"/>
                  <a:ext cx="831515" cy="750594"/>
                </a:xfrm>
                <a:prstGeom prst="ellipse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2CFCF871-F6A5-412D-0F34-F80D374BAC86}"/>
                    </a:ext>
                  </a:extLst>
                </p:cNvPr>
                <p:cNvSpPr/>
                <p:nvPr/>
              </p:nvSpPr>
              <p:spPr bwMode="auto">
                <a:xfrm>
                  <a:off x="7694526" y="2130014"/>
                  <a:ext cx="831515" cy="750594"/>
                </a:xfrm>
                <a:prstGeom prst="ellipse">
                  <a:avLst/>
                </a:prstGeom>
                <a:solidFill>
                  <a:schemeClr val="accent5">
                    <a:lumMod val="75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DF0DD2C1-4311-BE72-B243-295840AF4FFB}"/>
                    </a:ext>
                  </a:extLst>
                </p:cNvPr>
                <p:cNvSpPr txBox="1"/>
                <p:nvPr/>
              </p:nvSpPr>
              <p:spPr>
                <a:xfrm>
                  <a:off x="2012023" y="2279981"/>
                  <a:ext cx="585392" cy="45066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b="1" dirty="0">
                      <a:solidFill>
                        <a:schemeClr val="bg1"/>
                      </a:solidFill>
                      <a:cs typeface="Arial" pitchFamily="34" charset="0"/>
                    </a:rPr>
                    <a:t>01</a:t>
                  </a:r>
                  <a:endParaRPr lang="en-US" sz="2000" b="1" dirty="0">
                    <a:solidFill>
                      <a:schemeClr val="bg1"/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BBB1B10F-3CBB-81AA-098E-581E28663792}"/>
                    </a:ext>
                  </a:extLst>
                </p:cNvPr>
                <p:cNvSpPr txBox="1"/>
                <p:nvPr/>
              </p:nvSpPr>
              <p:spPr>
                <a:xfrm>
                  <a:off x="3463414" y="2279981"/>
                  <a:ext cx="585392" cy="45066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b="1" dirty="0">
                      <a:solidFill>
                        <a:schemeClr val="bg1"/>
                      </a:solidFill>
                      <a:cs typeface="Arial" pitchFamily="34" charset="0"/>
                    </a:rPr>
                    <a:t>02</a:t>
                  </a:r>
                  <a:endParaRPr lang="en-US" sz="2000" b="1" dirty="0">
                    <a:solidFill>
                      <a:schemeClr val="bg1"/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A3D9305C-9A1C-F7BB-14B7-E44E98223B2A}"/>
                    </a:ext>
                  </a:extLst>
                </p:cNvPr>
                <p:cNvSpPr txBox="1"/>
                <p:nvPr/>
              </p:nvSpPr>
              <p:spPr>
                <a:xfrm>
                  <a:off x="4914805" y="2279981"/>
                  <a:ext cx="585392" cy="45066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b="1" dirty="0">
                      <a:solidFill>
                        <a:schemeClr val="bg1"/>
                      </a:solidFill>
                      <a:cs typeface="Arial" pitchFamily="34" charset="0"/>
                    </a:rPr>
                    <a:t>03</a:t>
                  </a:r>
                  <a:endParaRPr lang="en-US" sz="2000" b="1" dirty="0">
                    <a:solidFill>
                      <a:schemeClr val="bg1"/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0D594F1F-7E32-7422-A362-0E5977AD86D2}"/>
                    </a:ext>
                  </a:extLst>
                </p:cNvPr>
                <p:cNvSpPr txBox="1"/>
                <p:nvPr/>
              </p:nvSpPr>
              <p:spPr>
                <a:xfrm>
                  <a:off x="6366196" y="2279981"/>
                  <a:ext cx="585392" cy="45066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b="1" dirty="0">
                      <a:solidFill>
                        <a:schemeClr val="bg1"/>
                      </a:solidFill>
                      <a:cs typeface="Arial" pitchFamily="34" charset="0"/>
                    </a:rPr>
                    <a:t>04</a:t>
                  </a:r>
                  <a:endParaRPr lang="en-US" sz="2000" b="1" dirty="0">
                    <a:solidFill>
                      <a:schemeClr val="bg1"/>
                    </a:solidFill>
                    <a:cs typeface="Arial" pitchFamily="34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64CA4405-4B1A-B625-8635-759B82329F5F}"/>
                    </a:ext>
                  </a:extLst>
                </p:cNvPr>
                <p:cNvSpPr txBox="1"/>
                <p:nvPr/>
              </p:nvSpPr>
              <p:spPr>
                <a:xfrm>
                  <a:off x="7817587" y="2279981"/>
                  <a:ext cx="585392" cy="45066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N" sz="2000" b="1" dirty="0">
                      <a:solidFill>
                        <a:schemeClr val="bg1"/>
                      </a:solidFill>
                      <a:cs typeface="Arial" pitchFamily="34" charset="0"/>
                    </a:rPr>
                    <a:t>05</a:t>
                  </a:r>
                  <a:endParaRPr lang="en-US" sz="2000" b="1" dirty="0">
                    <a:solidFill>
                      <a:schemeClr val="bg1"/>
                    </a:solidFill>
                    <a:cs typeface="Arial" pitchFamily="34" charset="0"/>
                  </a:endParaRPr>
                </a:p>
              </p:txBody>
            </p:sp>
          </p:grp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4AD56354-7386-8158-5A4A-DDC15C3A6ACD}"/>
                  </a:ext>
                </a:extLst>
              </p:cNvPr>
              <p:cNvSpPr/>
              <p:nvPr/>
            </p:nvSpPr>
            <p:spPr>
              <a:xfrm>
                <a:off x="658146" y="3500482"/>
                <a:ext cx="1710505" cy="117431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400" dirty="0">
                    <a:solidFill>
                      <a:schemeClr val="bg1"/>
                    </a:solidFill>
                  </a:rPr>
                  <a:t>Realized how important data is to a company to beat their competitors. Data has the power to change and predict the future course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FFF8751A-3C37-BC06-E0C3-7CD36B77FB35}"/>
                  </a:ext>
                </a:extLst>
              </p:cNvPr>
              <p:cNvSpPr/>
              <p:nvPr/>
            </p:nvSpPr>
            <p:spPr>
              <a:xfrm>
                <a:off x="2497542" y="3253107"/>
                <a:ext cx="1572534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cs typeface="Calibri" panose="020F0502020204030204" pitchFamily="34" charset="0"/>
                  </a:rPr>
                  <a:t>INDUSTRY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C17A22E2-272A-A3EE-F80F-4800F9216A94}"/>
                  </a:ext>
                </a:extLst>
              </p:cNvPr>
              <p:cNvSpPr/>
              <p:nvPr/>
            </p:nvSpPr>
            <p:spPr>
              <a:xfrm>
                <a:off x="4306251" y="3253107"/>
                <a:ext cx="1572534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cs typeface="Calibri" panose="020F0502020204030204" pitchFamily="34" charset="0"/>
                  </a:rPr>
                  <a:t>TIME</a:t>
                </a: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AD5B4452-3A74-05C5-B8B1-360A9C063B86}"/>
                  </a:ext>
                </a:extLst>
              </p:cNvPr>
              <p:cNvSpPr/>
              <p:nvPr/>
            </p:nvSpPr>
            <p:spPr>
              <a:xfrm>
                <a:off x="6070989" y="3235224"/>
                <a:ext cx="1572534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cs typeface="Calibri" panose="020F0502020204030204" pitchFamily="34" charset="0"/>
                  </a:rPr>
                  <a:t>KNOWLEDGE</a:t>
                </a: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9B9F2805-E879-F0FB-886D-E61C994F79DC}"/>
                  </a:ext>
                </a:extLst>
              </p:cNvPr>
              <p:cNvSpPr/>
              <p:nvPr/>
            </p:nvSpPr>
            <p:spPr>
              <a:xfrm>
                <a:off x="7866810" y="3257337"/>
                <a:ext cx="1572534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cs typeface="Calibri" panose="020F0502020204030204" pitchFamily="34" charset="0"/>
                  </a:rPr>
                  <a:t>DECISION</a:t>
                </a: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22812159-1065-CF93-9503-7596A8F02F47}"/>
                  </a:ext>
                </a:extLst>
              </p:cNvPr>
              <p:cNvSpPr/>
              <p:nvPr/>
            </p:nvSpPr>
            <p:spPr>
              <a:xfrm>
                <a:off x="2449752" y="3489900"/>
                <a:ext cx="1710505" cy="9916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400" dirty="0">
                    <a:solidFill>
                      <a:schemeClr val="bg1"/>
                    </a:solidFill>
                  </a:rPr>
                  <a:t>Learned how an Asset management company works. How they target customers and develop products. </a:t>
                </a:r>
              </a:p>
            </p:txBody>
          </p:sp>
          <p:sp>
            <p:nvSpPr>
              <p:cNvPr id="139" name="Rectangle 138">
                <a:extLst>
                  <a:ext uri="{FF2B5EF4-FFF2-40B4-BE49-F238E27FC236}">
                    <a16:creationId xmlns:a16="http://schemas.microsoft.com/office/drawing/2014/main" id="{C9295D4B-91C2-257B-5E80-2D36290862C8}"/>
                  </a:ext>
                </a:extLst>
              </p:cNvPr>
              <p:cNvSpPr/>
              <p:nvPr/>
            </p:nvSpPr>
            <p:spPr>
              <a:xfrm>
                <a:off x="4211463" y="3489900"/>
                <a:ext cx="1710505" cy="99164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400" dirty="0">
                    <a:solidFill>
                      <a:schemeClr val="bg1"/>
                    </a:solidFill>
                  </a:rPr>
                  <a:t>Time has always been concern while learning things. But here I had ample time to learn and apply concepts</a:t>
                </a:r>
              </a:p>
            </p:txBody>
          </p:sp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CD278506-793F-8665-F506-3E0933B6C840}"/>
                  </a:ext>
                </a:extLst>
              </p:cNvPr>
              <p:cNvSpPr/>
              <p:nvPr/>
            </p:nvSpPr>
            <p:spPr>
              <a:xfrm>
                <a:off x="5972185" y="3489900"/>
                <a:ext cx="1710505" cy="8089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400" dirty="0">
                    <a:solidFill>
                      <a:schemeClr val="bg1"/>
                    </a:solidFill>
                  </a:rPr>
                  <a:t>Interest for analytics transformed into basic knowledge about analytics</a:t>
                </a:r>
              </a:p>
            </p:txBody>
          </p: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7F349820-D8C7-9F1A-E574-F86612253E71}"/>
                  </a:ext>
                </a:extLst>
              </p:cNvPr>
              <p:cNvSpPr/>
              <p:nvPr/>
            </p:nvSpPr>
            <p:spPr>
              <a:xfrm>
                <a:off x="7762938" y="3500482"/>
                <a:ext cx="1710505" cy="80897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n-US" sz="1400" dirty="0">
                    <a:solidFill>
                      <a:schemeClr val="bg1"/>
                    </a:solidFill>
                  </a:rPr>
                  <a:t>Learned developing recommendations from the interpretations of insights </a:t>
                </a:r>
              </a:p>
            </p:txBody>
          </p:sp>
        </p:grp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0ECE7252-8966-865B-E6E8-66C6C73B1E5B}"/>
                </a:ext>
              </a:extLst>
            </p:cNvPr>
            <p:cNvSpPr txBox="1"/>
            <p:nvPr/>
          </p:nvSpPr>
          <p:spPr>
            <a:xfrm>
              <a:off x="7151141" y="5135501"/>
              <a:ext cx="1997224" cy="95410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b="1" dirty="0">
                  <a:solidFill>
                    <a:schemeClr val="bg1"/>
                  </a:solidFill>
                </a:rPr>
                <a:t>I have to learn from Data analytics point of view from my remaining course of one year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180CDDF9-B9CD-4F24-AF76-778E8D47D849}"/>
                </a:ext>
              </a:extLst>
            </p:cNvPr>
            <p:cNvSpPr txBox="1"/>
            <p:nvPr/>
          </p:nvSpPr>
          <p:spPr>
            <a:xfrm>
              <a:off x="885173" y="5135499"/>
              <a:ext cx="1997224" cy="95410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b="1" dirty="0">
                  <a:solidFill>
                    <a:schemeClr val="bg1"/>
                  </a:solidFill>
                </a:rPr>
                <a:t>I have to learn how to source data from trusted sources to perform data analysis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71DD32F-8394-2EBF-FA90-9C302A5DC9E8}"/>
                </a:ext>
              </a:extLst>
            </p:cNvPr>
            <p:cNvSpPr txBox="1"/>
            <p:nvPr/>
          </p:nvSpPr>
          <p:spPr>
            <a:xfrm>
              <a:off x="2993041" y="5135502"/>
              <a:ext cx="1997224" cy="95410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b="1" dirty="0">
                  <a:solidFill>
                    <a:schemeClr val="bg1"/>
                  </a:solidFill>
                </a:rPr>
                <a:t>I will follow the developments in the industry through research articles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E7FC3EBD-64FC-62C3-738B-4EB7FCFEF8E8}"/>
                </a:ext>
              </a:extLst>
            </p:cNvPr>
            <p:cNvSpPr txBox="1"/>
            <p:nvPr/>
          </p:nvSpPr>
          <p:spPr>
            <a:xfrm>
              <a:off x="5075685" y="5135500"/>
              <a:ext cx="1997224" cy="95410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b="1" dirty="0">
                  <a:solidFill>
                    <a:schemeClr val="bg1"/>
                  </a:solidFill>
                </a:rPr>
                <a:t>I learned how time can be utilized by learnings things which can help me perform better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2E1FB415-D2B8-8ADB-3AC7-CFEC51CD935F}"/>
                </a:ext>
              </a:extLst>
            </p:cNvPr>
            <p:cNvSpPr txBox="1"/>
            <p:nvPr/>
          </p:nvSpPr>
          <p:spPr>
            <a:xfrm>
              <a:off x="9253684" y="5135502"/>
              <a:ext cx="1997224" cy="954107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en-US" sz="1400" b="1" dirty="0">
                  <a:solidFill>
                    <a:schemeClr val="bg1"/>
                  </a:solidFill>
                </a:rPr>
                <a:t>I have to learn various strategies which can be applied depending on the insights</a:t>
              </a:r>
            </a:p>
          </p:txBody>
        </p:sp>
      </p:grpSp>
      <p:sp>
        <p:nvSpPr>
          <p:cNvPr id="5" name="Arrow: Right 4">
            <a:extLst>
              <a:ext uri="{FF2B5EF4-FFF2-40B4-BE49-F238E27FC236}">
                <a16:creationId xmlns:a16="http://schemas.microsoft.com/office/drawing/2014/main" id="{0F6930C1-917E-FAB3-C37A-477613699A68}"/>
              </a:ext>
            </a:extLst>
          </p:cNvPr>
          <p:cNvSpPr/>
          <p:nvPr/>
        </p:nvSpPr>
        <p:spPr>
          <a:xfrm>
            <a:off x="130338" y="3547660"/>
            <a:ext cx="1181666" cy="1241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 b="1" dirty="0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E92D4CDB-CFFD-6F0E-482F-2170FE6C453F}"/>
              </a:ext>
            </a:extLst>
          </p:cNvPr>
          <p:cNvSpPr/>
          <p:nvPr/>
        </p:nvSpPr>
        <p:spPr>
          <a:xfrm>
            <a:off x="140108" y="4847867"/>
            <a:ext cx="1181666" cy="124185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1AF7FD-DFA9-EF22-3768-741E91275EED}"/>
              </a:ext>
            </a:extLst>
          </p:cNvPr>
          <p:cNvSpPr txBox="1"/>
          <p:nvPr/>
        </p:nvSpPr>
        <p:spPr>
          <a:xfrm>
            <a:off x="66742" y="5315459"/>
            <a:ext cx="12644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>
                <a:solidFill>
                  <a:schemeClr val="bg1"/>
                </a:solidFill>
              </a:rPr>
              <a:t>Developments</a:t>
            </a:r>
          </a:p>
          <a:p>
            <a:r>
              <a:rPr lang="en-IN" sz="1400" b="1" dirty="0">
                <a:solidFill>
                  <a:schemeClr val="bg1"/>
                </a:solidFill>
              </a:rPr>
              <a:t>Planned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BBB2538-0A80-84DC-A5BC-54BC5D1BF0B8}"/>
              </a:ext>
            </a:extLst>
          </p:cNvPr>
          <p:cNvSpPr txBox="1"/>
          <p:nvPr/>
        </p:nvSpPr>
        <p:spPr>
          <a:xfrm>
            <a:off x="231952" y="3995295"/>
            <a:ext cx="12644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400" b="1" dirty="0">
                <a:solidFill>
                  <a:schemeClr val="bg1"/>
                </a:solidFill>
              </a:rPr>
              <a:t>Learnings</a:t>
            </a:r>
          </a:p>
        </p:txBody>
      </p:sp>
    </p:spTree>
    <p:extLst>
      <p:ext uri="{BB962C8B-B14F-4D97-AF65-F5344CB8AC3E}">
        <p14:creationId xmlns:p14="http://schemas.microsoft.com/office/powerpoint/2010/main" val="136234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A559EC-9656-44F2-845B-FD9006EA6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Recommendations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6FD3D9-49DD-4CE8-AF1D-1F4D3B993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700EE-7802-CE47-9C55-9D9E09EF895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221035C-A544-34D4-AC22-ABEEFADCCDAA}"/>
              </a:ext>
            </a:extLst>
          </p:cNvPr>
          <p:cNvSpPr/>
          <p:nvPr/>
        </p:nvSpPr>
        <p:spPr>
          <a:xfrm>
            <a:off x="3447401" y="2564260"/>
            <a:ext cx="4419955" cy="3549784"/>
          </a:xfrm>
          <a:custGeom>
            <a:avLst/>
            <a:gdLst>
              <a:gd name="connsiteX0" fmla="*/ 1370837 w 4124128"/>
              <a:gd name="connsiteY0" fmla="*/ 4632223 h 4632955"/>
              <a:gd name="connsiteX1" fmla="*/ 2854346 w 4124128"/>
              <a:gd name="connsiteY1" fmla="*/ 3597255 h 4632955"/>
              <a:gd name="connsiteX2" fmla="*/ 3149392 w 4124128"/>
              <a:gd name="connsiteY2" fmla="*/ 3006114 h 4632955"/>
              <a:gd name="connsiteX3" fmla="*/ 2716462 w 4124128"/>
              <a:gd name="connsiteY3" fmla="*/ 2390771 h 4632955"/>
              <a:gd name="connsiteX4" fmla="*/ 1704440 w 4124128"/>
              <a:gd name="connsiteY4" fmla="*/ 2063139 h 4632955"/>
              <a:gd name="connsiteX5" fmla="*/ 1093812 w 4124128"/>
              <a:gd name="connsiteY5" fmla="*/ 1812727 h 4632955"/>
              <a:gd name="connsiteX6" fmla="*/ 781163 w 4124128"/>
              <a:gd name="connsiteY6" fmla="*/ 1506365 h 4632955"/>
              <a:gd name="connsiteX7" fmla="*/ 972482 w 4124128"/>
              <a:gd name="connsiteY7" fmla="*/ 1050908 h 4632955"/>
              <a:gd name="connsiteX8" fmla="*/ 1429196 w 4124128"/>
              <a:gd name="connsiteY8" fmla="*/ 794838 h 4632955"/>
              <a:gd name="connsiteX9" fmla="*/ 1517731 w 4124128"/>
              <a:gd name="connsiteY9" fmla="*/ 707560 h 4632955"/>
              <a:gd name="connsiteX10" fmla="*/ 1361826 w 4124128"/>
              <a:gd name="connsiteY10" fmla="*/ 509536 h 4632955"/>
              <a:gd name="connsiteX11" fmla="*/ 193166 w 4124128"/>
              <a:gd name="connsiteY11" fmla="*/ 210508 h 4632955"/>
              <a:gd name="connsiteX12" fmla="*/ 33174 w 4124128"/>
              <a:gd name="connsiteY12" fmla="*/ 160530 h 4632955"/>
              <a:gd name="connsiteX13" fmla="*/ 23011 w 4124128"/>
              <a:gd name="connsiteY13" fmla="*/ 19398 h 4632955"/>
              <a:gd name="connsiteX14" fmla="*/ 214016 w 4124128"/>
              <a:gd name="connsiteY14" fmla="*/ 17408 h 4632955"/>
              <a:gd name="connsiteX15" fmla="*/ 710754 w 4124128"/>
              <a:gd name="connsiteY15" fmla="*/ 99551 h 4632955"/>
              <a:gd name="connsiteX16" fmla="*/ 1637384 w 4124128"/>
              <a:gd name="connsiteY16" fmla="*/ 386425 h 4632955"/>
              <a:gd name="connsiteX17" fmla="*/ 1844944 w 4124128"/>
              <a:gd name="connsiteY17" fmla="*/ 525671 h 4632955"/>
              <a:gd name="connsiteX18" fmla="*/ 1716699 w 4124128"/>
              <a:gd name="connsiteY18" fmla="*/ 974527 h 4632955"/>
              <a:gd name="connsiteX19" fmla="*/ 1282826 w 4124128"/>
              <a:gd name="connsiteY19" fmla="*/ 1248619 h 4632955"/>
              <a:gd name="connsiteX20" fmla="*/ 1223837 w 4124128"/>
              <a:gd name="connsiteY20" fmla="*/ 1327305 h 4632955"/>
              <a:gd name="connsiteX21" fmla="*/ 1371989 w 4124128"/>
              <a:gd name="connsiteY21" fmla="*/ 1515166 h 4632955"/>
              <a:gd name="connsiteX22" fmla="*/ 2467517 w 4124128"/>
              <a:gd name="connsiteY22" fmla="*/ 1824148 h 4632955"/>
              <a:gd name="connsiteX23" fmla="*/ 3528992 w 4124128"/>
              <a:gd name="connsiteY23" fmla="*/ 2222607 h 4632955"/>
              <a:gd name="connsiteX24" fmla="*/ 4122333 w 4124128"/>
              <a:gd name="connsiteY24" fmla="*/ 3149028 h 4632955"/>
              <a:gd name="connsiteX25" fmla="*/ 3898219 w 4124128"/>
              <a:gd name="connsiteY25" fmla="*/ 3902045 h 4632955"/>
              <a:gd name="connsiteX26" fmla="*/ 3378640 w 4124128"/>
              <a:gd name="connsiteY26" fmla="*/ 4506807 h 4632955"/>
              <a:gd name="connsiteX27" fmla="*/ 3224726 w 4124128"/>
              <a:gd name="connsiteY27" fmla="*/ 4619649 h 4632955"/>
              <a:gd name="connsiteX28" fmla="*/ 3097843 w 4124128"/>
              <a:gd name="connsiteY28" fmla="*/ 4632956 h 4632955"/>
              <a:gd name="connsiteX29" fmla="*/ 1370837 w 4124128"/>
              <a:gd name="connsiteY29" fmla="*/ 4632223 h 4632955"/>
              <a:gd name="connsiteX0" fmla="*/ 1370837 w 4124127"/>
              <a:gd name="connsiteY0" fmla="*/ 4633849 h 4634582"/>
              <a:gd name="connsiteX1" fmla="*/ 2854346 w 4124127"/>
              <a:gd name="connsiteY1" fmla="*/ 3598881 h 4634582"/>
              <a:gd name="connsiteX2" fmla="*/ 3149392 w 4124127"/>
              <a:gd name="connsiteY2" fmla="*/ 3007740 h 4634582"/>
              <a:gd name="connsiteX3" fmla="*/ 2716462 w 4124127"/>
              <a:gd name="connsiteY3" fmla="*/ 2392397 h 4634582"/>
              <a:gd name="connsiteX4" fmla="*/ 1704440 w 4124127"/>
              <a:gd name="connsiteY4" fmla="*/ 2064765 h 4634582"/>
              <a:gd name="connsiteX5" fmla="*/ 1093812 w 4124127"/>
              <a:gd name="connsiteY5" fmla="*/ 1814353 h 4634582"/>
              <a:gd name="connsiteX6" fmla="*/ 781163 w 4124127"/>
              <a:gd name="connsiteY6" fmla="*/ 1507991 h 4634582"/>
              <a:gd name="connsiteX7" fmla="*/ 972482 w 4124127"/>
              <a:gd name="connsiteY7" fmla="*/ 1052534 h 4634582"/>
              <a:gd name="connsiteX8" fmla="*/ 1429196 w 4124127"/>
              <a:gd name="connsiteY8" fmla="*/ 796464 h 4634582"/>
              <a:gd name="connsiteX9" fmla="*/ 1517731 w 4124127"/>
              <a:gd name="connsiteY9" fmla="*/ 709186 h 4634582"/>
              <a:gd name="connsiteX10" fmla="*/ 1361826 w 4124127"/>
              <a:gd name="connsiteY10" fmla="*/ 511162 h 4634582"/>
              <a:gd name="connsiteX11" fmla="*/ 193166 w 4124127"/>
              <a:gd name="connsiteY11" fmla="*/ 212134 h 4634582"/>
              <a:gd name="connsiteX12" fmla="*/ 33174 w 4124127"/>
              <a:gd name="connsiteY12" fmla="*/ 162156 h 4634582"/>
              <a:gd name="connsiteX13" fmla="*/ 23011 w 4124127"/>
              <a:gd name="connsiteY13" fmla="*/ 21024 h 4634582"/>
              <a:gd name="connsiteX14" fmla="*/ 214016 w 4124127"/>
              <a:gd name="connsiteY14" fmla="*/ 19034 h 4634582"/>
              <a:gd name="connsiteX15" fmla="*/ 884885 w 4124127"/>
              <a:gd name="connsiteY15" fmla="*/ 91764 h 4634582"/>
              <a:gd name="connsiteX16" fmla="*/ 1637384 w 4124127"/>
              <a:gd name="connsiteY16" fmla="*/ 388051 h 4634582"/>
              <a:gd name="connsiteX17" fmla="*/ 1844944 w 4124127"/>
              <a:gd name="connsiteY17" fmla="*/ 527297 h 4634582"/>
              <a:gd name="connsiteX18" fmla="*/ 1716699 w 4124127"/>
              <a:gd name="connsiteY18" fmla="*/ 976153 h 4634582"/>
              <a:gd name="connsiteX19" fmla="*/ 1282826 w 4124127"/>
              <a:gd name="connsiteY19" fmla="*/ 1250245 h 4634582"/>
              <a:gd name="connsiteX20" fmla="*/ 1223837 w 4124127"/>
              <a:gd name="connsiteY20" fmla="*/ 1328931 h 4634582"/>
              <a:gd name="connsiteX21" fmla="*/ 1371989 w 4124127"/>
              <a:gd name="connsiteY21" fmla="*/ 1516792 h 4634582"/>
              <a:gd name="connsiteX22" fmla="*/ 2467517 w 4124127"/>
              <a:gd name="connsiteY22" fmla="*/ 1825774 h 4634582"/>
              <a:gd name="connsiteX23" fmla="*/ 3528992 w 4124127"/>
              <a:gd name="connsiteY23" fmla="*/ 2224233 h 4634582"/>
              <a:gd name="connsiteX24" fmla="*/ 4122333 w 4124127"/>
              <a:gd name="connsiteY24" fmla="*/ 3150654 h 4634582"/>
              <a:gd name="connsiteX25" fmla="*/ 3898219 w 4124127"/>
              <a:gd name="connsiteY25" fmla="*/ 3903671 h 4634582"/>
              <a:gd name="connsiteX26" fmla="*/ 3378640 w 4124127"/>
              <a:gd name="connsiteY26" fmla="*/ 4508433 h 4634582"/>
              <a:gd name="connsiteX27" fmla="*/ 3224726 w 4124127"/>
              <a:gd name="connsiteY27" fmla="*/ 4621275 h 4634582"/>
              <a:gd name="connsiteX28" fmla="*/ 3097843 w 4124127"/>
              <a:gd name="connsiteY28" fmla="*/ 4634582 h 4634582"/>
              <a:gd name="connsiteX29" fmla="*/ 1370837 w 4124127"/>
              <a:gd name="connsiteY29" fmla="*/ 4633849 h 4634582"/>
              <a:gd name="connsiteX0" fmla="*/ 1370837 w 4124127"/>
              <a:gd name="connsiteY0" fmla="*/ 4633849 h 4634582"/>
              <a:gd name="connsiteX1" fmla="*/ 2854346 w 4124127"/>
              <a:gd name="connsiteY1" fmla="*/ 3598881 h 4634582"/>
              <a:gd name="connsiteX2" fmla="*/ 3149392 w 4124127"/>
              <a:gd name="connsiteY2" fmla="*/ 3007740 h 4634582"/>
              <a:gd name="connsiteX3" fmla="*/ 2716462 w 4124127"/>
              <a:gd name="connsiteY3" fmla="*/ 2392397 h 4634582"/>
              <a:gd name="connsiteX4" fmla="*/ 1704440 w 4124127"/>
              <a:gd name="connsiteY4" fmla="*/ 2064765 h 4634582"/>
              <a:gd name="connsiteX5" fmla="*/ 1093812 w 4124127"/>
              <a:gd name="connsiteY5" fmla="*/ 1814353 h 4634582"/>
              <a:gd name="connsiteX6" fmla="*/ 781163 w 4124127"/>
              <a:gd name="connsiteY6" fmla="*/ 1507991 h 4634582"/>
              <a:gd name="connsiteX7" fmla="*/ 972482 w 4124127"/>
              <a:gd name="connsiteY7" fmla="*/ 1052534 h 4634582"/>
              <a:gd name="connsiteX8" fmla="*/ 1429196 w 4124127"/>
              <a:gd name="connsiteY8" fmla="*/ 796464 h 4634582"/>
              <a:gd name="connsiteX9" fmla="*/ 1517731 w 4124127"/>
              <a:gd name="connsiteY9" fmla="*/ 709186 h 4634582"/>
              <a:gd name="connsiteX10" fmla="*/ 1361826 w 4124127"/>
              <a:gd name="connsiteY10" fmla="*/ 511162 h 4634582"/>
              <a:gd name="connsiteX11" fmla="*/ 193166 w 4124127"/>
              <a:gd name="connsiteY11" fmla="*/ 212134 h 4634582"/>
              <a:gd name="connsiteX12" fmla="*/ 33174 w 4124127"/>
              <a:gd name="connsiteY12" fmla="*/ 162156 h 4634582"/>
              <a:gd name="connsiteX13" fmla="*/ 23011 w 4124127"/>
              <a:gd name="connsiteY13" fmla="*/ 21024 h 4634582"/>
              <a:gd name="connsiteX14" fmla="*/ 214016 w 4124127"/>
              <a:gd name="connsiteY14" fmla="*/ 19034 h 4634582"/>
              <a:gd name="connsiteX15" fmla="*/ 884885 w 4124127"/>
              <a:gd name="connsiteY15" fmla="*/ 91764 h 4634582"/>
              <a:gd name="connsiteX16" fmla="*/ 1637384 w 4124127"/>
              <a:gd name="connsiteY16" fmla="*/ 388051 h 4634582"/>
              <a:gd name="connsiteX17" fmla="*/ 1844944 w 4124127"/>
              <a:gd name="connsiteY17" fmla="*/ 527297 h 4634582"/>
              <a:gd name="connsiteX18" fmla="*/ 1716699 w 4124127"/>
              <a:gd name="connsiteY18" fmla="*/ 976153 h 4634582"/>
              <a:gd name="connsiteX19" fmla="*/ 1282826 w 4124127"/>
              <a:gd name="connsiteY19" fmla="*/ 1250245 h 4634582"/>
              <a:gd name="connsiteX20" fmla="*/ 1223837 w 4124127"/>
              <a:gd name="connsiteY20" fmla="*/ 1328931 h 4634582"/>
              <a:gd name="connsiteX21" fmla="*/ 1371989 w 4124127"/>
              <a:gd name="connsiteY21" fmla="*/ 1516792 h 4634582"/>
              <a:gd name="connsiteX22" fmla="*/ 2467517 w 4124127"/>
              <a:gd name="connsiteY22" fmla="*/ 1825774 h 4634582"/>
              <a:gd name="connsiteX23" fmla="*/ 3528992 w 4124127"/>
              <a:gd name="connsiteY23" fmla="*/ 2224233 h 4634582"/>
              <a:gd name="connsiteX24" fmla="*/ 4122333 w 4124127"/>
              <a:gd name="connsiteY24" fmla="*/ 3150654 h 4634582"/>
              <a:gd name="connsiteX25" fmla="*/ 3898219 w 4124127"/>
              <a:gd name="connsiteY25" fmla="*/ 3903671 h 4634582"/>
              <a:gd name="connsiteX26" fmla="*/ 3378640 w 4124127"/>
              <a:gd name="connsiteY26" fmla="*/ 4508433 h 4634582"/>
              <a:gd name="connsiteX27" fmla="*/ 3224726 w 4124127"/>
              <a:gd name="connsiteY27" fmla="*/ 4621275 h 4634582"/>
              <a:gd name="connsiteX28" fmla="*/ 3097843 w 4124127"/>
              <a:gd name="connsiteY28" fmla="*/ 4634582 h 4634582"/>
              <a:gd name="connsiteX29" fmla="*/ 1370837 w 4124127"/>
              <a:gd name="connsiteY29" fmla="*/ 4633849 h 4634582"/>
              <a:gd name="connsiteX0" fmla="*/ 1370837 w 4124127"/>
              <a:gd name="connsiteY0" fmla="*/ 4633849 h 4634582"/>
              <a:gd name="connsiteX1" fmla="*/ 2854346 w 4124127"/>
              <a:gd name="connsiteY1" fmla="*/ 3598881 h 4634582"/>
              <a:gd name="connsiteX2" fmla="*/ 3149392 w 4124127"/>
              <a:gd name="connsiteY2" fmla="*/ 3007740 h 4634582"/>
              <a:gd name="connsiteX3" fmla="*/ 2716462 w 4124127"/>
              <a:gd name="connsiteY3" fmla="*/ 2392397 h 4634582"/>
              <a:gd name="connsiteX4" fmla="*/ 1704440 w 4124127"/>
              <a:gd name="connsiteY4" fmla="*/ 2064765 h 4634582"/>
              <a:gd name="connsiteX5" fmla="*/ 1093812 w 4124127"/>
              <a:gd name="connsiteY5" fmla="*/ 1814353 h 4634582"/>
              <a:gd name="connsiteX6" fmla="*/ 781163 w 4124127"/>
              <a:gd name="connsiteY6" fmla="*/ 1507991 h 4634582"/>
              <a:gd name="connsiteX7" fmla="*/ 972482 w 4124127"/>
              <a:gd name="connsiteY7" fmla="*/ 1052534 h 4634582"/>
              <a:gd name="connsiteX8" fmla="*/ 1429196 w 4124127"/>
              <a:gd name="connsiteY8" fmla="*/ 796464 h 4634582"/>
              <a:gd name="connsiteX9" fmla="*/ 1517731 w 4124127"/>
              <a:gd name="connsiteY9" fmla="*/ 709186 h 4634582"/>
              <a:gd name="connsiteX10" fmla="*/ 1361826 w 4124127"/>
              <a:gd name="connsiteY10" fmla="*/ 511162 h 4634582"/>
              <a:gd name="connsiteX11" fmla="*/ 193166 w 4124127"/>
              <a:gd name="connsiteY11" fmla="*/ 212134 h 4634582"/>
              <a:gd name="connsiteX12" fmla="*/ 33174 w 4124127"/>
              <a:gd name="connsiteY12" fmla="*/ 162156 h 4634582"/>
              <a:gd name="connsiteX13" fmla="*/ 23011 w 4124127"/>
              <a:gd name="connsiteY13" fmla="*/ 21024 h 4634582"/>
              <a:gd name="connsiteX14" fmla="*/ 214016 w 4124127"/>
              <a:gd name="connsiteY14" fmla="*/ 19034 h 4634582"/>
              <a:gd name="connsiteX15" fmla="*/ 884885 w 4124127"/>
              <a:gd name="connsiteY15" fmla="*/ 91764 h 4634582"/>
              <a:gd name="connsiteX16" fmla="*/ 1844944 w 4124127"/>
              <a:gd name="connsiteY16" fmla="*/ 527297 h 4634582"/>
              <a:gd name="connsiteX17" fmla="*/ 1716699 w 4124127"/>
              <a:gd name="connsiteY17" fmla="*/ 976153 h 4634582"/>
              <a:gd name="connsiteX18" fmla="*/ 1282826 w 4124127"/>
              <a:gd name="connsiteY18" fmla="*/ 1250245 h 4634582"/>
              <a:gd name="connsiteX19" fmla="*/ 1223837 w 4124127"/>
              <a:gd name="connsiteY19" fmla="*/ 1328931 h 4634582"/>
              <a:gd name="connsiteX20" fmla="*/ 1371989 w 4124127"/>
              <a:gd name="connsiteY20" fmla="*/ 1516792 h 4634582"/>
              <a:gd name="connsiteX21" fmla="*/ 2467517 w 4124127"/>
              <a:gd name="connsiteY21" fmla="*/ 1825774 h 4634582"/>
              <a:gd name="connsiteX22" fmla="*/ 3528992 w 4124127"/>
              <a:gd name="connsiteY22" fmla="*/ 2224233 h 4634582"/>
              <a:gd name="connsiteX23" fmla="*/ 4122333 w 4124127"/>
              <a:gd name="connsiteY23" fmla="*/ 3150654 h 4634582"/>
              <a:gd name="connsiteX24" fmla="*/ 3898219 w 4124127"/>
              <a:gd name="connsiteY24" fmla="*/ 3903671 h 4634582"/>
              <a:gd name="connsiteX25" fmla="*/ 3378640 w 4124127"/>
              <a:gd name="connsiteY25" fmla="*/ 4508433 h 4634582"/>
              <a:gd name="connsiteX26" fmla="*/ 3224726 w 4124127"/>
              <a:gd name="connsiteY26" fmla="*/ 4621275 h 4634582"/>
              <a:gd name="connsiteX27" fmla="*/ 3097843 w 4124127"/>
              <a:gd name="connsiteY27" fmla="*/ 4634582 h 4634582"/>
              <a:gd name="connsiteX28" fmla="*/ 1370837 w 4124127"/>
              <a:gd name="connsiteY28" fmla="*/ 4633849 h 4634582"/>
              <a:gd name="connsiteX0" fmla="*/ 1370837 w 4124127"/>
              <a:gd name="connsiteY0" fmla="*/ 4636503 h 4637236"/>
              <a:gd name="connsiteX1" fmla="*/ 2854346 w 4124127"/>
              <a:gd name="connsiteY1" fmla="*/ 3601535 h 4637236"/>
              <a:gd name="connsiteX2" fmla="*/ 3149392 w 4124127"/>
              <a:gd name="connsiteY2" fmla="*/ 3010394 h 4637236"/>
              <a:gd name="connsiteX3" fmla="*/ 2716462 w 4124127"/>
              <a:gd name="connsiteY3" fmla="*/ 2395051 h 4637236"/>
              <a:gd name="connsiteX4" fmla="*/ 1704440 w 4124127"/>
              <a:gd name="connsiteY4" fmla="*/ 2067419 h 4637236"/>
              <a:gd name="connsiteX5" fmla="*/ 1093812 w 4124127"/>
              <a:gd name="connsiteY5" fmla="*/ 1817007 h 4637236"/>
              <a:gd name="connsiteX6" fmla="*/ 781163 w 4124127"/>
              <a:gd name="connsiteY6" fmla="*/ 1510645 h 4637236"/>
              <a:gd name="connsiteX7" fmla="*/ 972482 w 4124127"/>
              <a:gd name="connsiteY7" fmla="*/ 1055188 h 4637236"/>
              <a:gd name="connsiteX8" fmla="*/ 1429196 w 4124127"/>
              <a:gd name="connsiteY8" fmla="*/ 799118 h 4637236"/>
              <a:gd name="connsiteX9" fmla="*/ 1517731 w 4124127"/>
              <a:gd name="connsiteY9" fmla="*/ 711840 h 4637236"/>
              <a:gd name="connsiteX10" fmla="*/ 1361826 w 4124127"/>
              <a:gd name="connsiteY10" fmla="*/ 513816 h 4637236"/>
              <a:gd name="connsiteX11" fmla="*/ 193166 w 4124127"/>
              <a:gd name="connsiteY11" fmla="*/ 214788 h 4637236"/>
              <a:gd name="connsiteX12" fmla="*/ 33174 w 4124127"/>
              <a:gd name="connsiteY12" fmla="*/ 164810 h 4637236"/>
              <a:gd name="connsiteX13" fmla="*/ 23011 w 4124127"/>
              <a:gd name="connsiteY13" fmla="*/ 23678 h 4637236"/>
              <a:gd name="connsiteX14" fmla="*/ 214016 w 4124127"/>
              <a:gd name="connsiteY14" fmla="*/ 21688 h 4637236"/>
              <a:gd name="connsiteX15" fmla="*/ 1082547 w 4124127"/>
              <a:gd name="connsiteY15" fmla="*/ 146187 h 4637236"/>
              <a:gd name="connsiteX16" fmla="*/ 1844944 w 4124127"/>
              <a:gd name="connsiteY16" fmla="*/ 529951 h 4637236"/>
              <a:gd name="connsiteX17" fmla="*/ 1716699 w 4124127"/>
              <a:gd name="connsiteY17" fmla="*/ 978807 h 4637236"/>
              <a:gd name="connsiteX18" fmla="*/ 1282826 w 4124127"/>
              <a:gd name="connsiteY18" fmla="*/ 1252899 h 4637236"/>
              <a:gd name="connsiteX19" fmla="*/ 1223837 w 4124127"/>
              <a:gd name="connsiteY19" fmla="*/ 1331585 h 4637236"/>
              <a:gd name="connsiteX20" fmla="*/ 1371989 w 4124127"/>
              <a:gd name="connsiteY20" fmla="*/ 1519446 h 4637236"/>
              <a:gd name="connsiteX21" fmla="*/ 2467517 w 4124127"/>
              <a:gd name="connsiteY21" fmla="*/ 1828428 h 4637236"/>
              <a:gd name="connsiteX22" fmla="*/ 3528992 w 4124127"/>
              <a:gd name="connsiteY22" fmla="*/ 2226887 h 4637236"/>
              <a:gd name="connsiteX23" fmla="*/ 4122333 w 4124127"/>
              <a:gd name="connsiteY23" fmla="*/ 3153308 h 4637236"/>
              <a:gd name="connsiteX24" fmla="*/ 3898219 w 4124127"/>
              <a:gd name="connsiteY24" fmla="*/ 3906325 h 4637236"/>
              <a:gd name="connsiteX25" fmla="*/ 3378640 w 4124127"/>
              <a:gd name="connsiteY25" fmla="*/ 4511087 h 4637236"/>
              <a:gd name="connsiteX26" fmla="*/ 3224726 w 4124127"/>
              <a:gd name="connsiteY26" fmla="*/ 4623929 h 4637236"/>
              <a:gd name="connsiteX27" fmla="*/ 3097843 w 4124127"/>
              <a:gd name="connsiteY27" fmla="*/ 4637236 h 4637236"/>
              <a:gd name="connsiteX28" fmla="*/ 1370837 w 4124127"/>
              <a:gd name="connsiteY28" fmla="*/ 4636503 h 4637236"/>
              <a:gd name="connsiteX0" fmla="*/ 1430968 w 4184258"/>
              <a:gd name="connsiteY0" fmla="*/ 4612989 h 4613722"/>
              <a:gd name="connsiteX1" fmla="*/ 2914477 w 4184258"/>
              <a:gd name="connsiteY1" fmla="*/ 3578021 h 4613722"/>
              <a:gd name="connsiteX2" fmla="*/ 3209523 w 4184258"/>
              <a:gd name="connsiteY2" fmla="*/ 2986880 h 4613722"/>
              <a:gd name="connsiteX3" fmla="*/ 2776593 w 4184258"/>
              <a:gd name="connsiteY3" fmla="*/ 2371537 h 4613722"/>
              <a:gd name="connsiteX4" fmla="*/ 1764571 w 4184258"/>
              <a:gd name="connsiteY4" fmla="*/ 2043905 h 4613722"/>
              <a:gd name="connsiteX5" fmla="*/ 1153943 w 4184258"/>
              <a:gd name="connsiteY5" fmla="*/ 1793493 h 4613722"/>
              <a:gd name="connsiteX6" fmla="*/ 841294 w 4184258"/>
              <a:gd name="connsiteY6" fmla="*/ 1487131 h 4613722"/>
              <a:gd name="connsiteX7" fmla="*/ 1032613 w 4184258"/>
              <a:gd name="connsiteY7" fmla="*/ 1031674 h 4613722"/>
              <a:gd name="connsiteX8" fmla="*/ 1489327 w 4184258"/>
              <a:gd name="connsiteY8" fmla="*/ 775604 h 4613722"/>
              <a:gd name="connsiteX9" fmla="*/ 1577862 w 4184258"/>
              <a:gd name="connsiteY9" fmla="*/ 688326 h 4613722"/>
              <a:gd name="connsiteX10" fmla="*/ 1421957 w 4184258"/>
              <a:gd name="connsiteY10" fmla="*/ 490302 h 4613722"/>
              <a:gd name="connsiteX11" fmla="*/ 253297 w 4184258"/>
              <a:gd name="connsiteY11" fmla="*/ 191274 h 4613722"/>
              <a:gd name="connsiteX12" fmla="*/ 93305 w 4184258"/>
              <a:gd name="connsiteY12" fmla="*/ 141296 h 4613722"/>
              <a:gd name="connsiteX13" fmla="*/ 83142 w 4184258"/>
              <a:gd name="connsiteY13" fmla="*/ 164 h 4613722"/>
              <a:gd name="connsiteX14" fmla="*/ 1142678 w 4184258"/>
              <a:gd name="connsiteY14" fmla="*/ 122673 h 4613722"/>
              <a:gd name="connsiteX15" fmla="*/ 1905075 w 4184258"/>
              <a:gd name="connsiteY15" fmla="*/ 506437 h 4613722"/>
              <a:gd name="connsiteX16" fmla="*/ 1776830 w 4184258"/>
              <a:gd name="connsiteY16" fmla="*/ 955293 h 4613722"/>
              <a:gd name="connsiteX17" fmla="*/ 1342957 w 4184258"/>
              <a:gd name="connsiteY17" fmla="*/ 1229385 h 4613722"/>
              <a:gd name="connsiteX18" fmla="*/ 1283968 w 4184258"/>
              <a:gd name="connsiteY18" fmla="*/ 1308071 h 4613722"/>
              <a:gd name="connsiteX19" fmla="*/ 1432120 w 4184258"/>
              <a:gd name="connsiteY19" fmla="*/ 1495932 h 4613722"/>
              <a:gd name="connsiteX20" fmla="*/ 2527648 w 4184258"/>
              <a:gd name="connsiteY20" fmla="*/ 1804914 h 4613722"/>
              <a:gd name="connsiteX21" fmla="*/ 3589123 w 4184258"/>
              <a:gd name="connsiteY21" fmla="*/ 2203373 h 4613722"/>
              <a:gd name="connsiteX22" fmla="*/ 4182464 w 4184258"/>
              <a:gd name="connsiteY22" fmla="*/ 3129794 h 4613722"/>
              <a:gd name="connsiteX23" fmla="*/ 3958350 w 4184258"/>
              <a:gd name="connsiteY23" fmla="*/ 3882811 h 4613722"/>
              <a:gd name="connsiteX24" fmla="*/ 3438771 w 4184258"/>
              <a:gd name="connsiteY24" fmla="*/ 4487573 h 4613722"/>
              <a:gd name="connsiteX25" fmla="*/ 3284857 w 4184258"/>
              <a:gd name="connsiteY25" fmla="*/ 4600415 h 4613722"/>
              <a:gd name="connsiteX26" fmla="*/ 3157974 w 4184258"/>
              <a:gd name="connsiteY26" fmla="*/ 4613722 h 4613722"/>
              <a:gd name="connsiteX27" fmla="*/ 1430968 w 4184258"/>
              <a:gd name="connsiteY27" fmla="*/ 4612989 h 4613722"/>
              <a:gd name="connsiteX0" fmla="*/ 1383784 w 4137074"/>
              <a:gd name="connsiteY0" fmla="*/ 4515293 h 4516026"/>
              <a:gd name="connsiteX1" fmla="*/ 2867293 w 4137074"/>
              <a:gd name="connsiteY1" fmla="*/ 3480325 h 4516026"/>
              <a:gd name="connsiteX2" fmla="*/ 3162339 w 4137074"/>
              <a:gd name="connsiteY2" fmla="*/ 2889184 h 4516026"/>
              <a:gd name="connsiteX3" fmla="*/ 2729409 w 4137074"/>
              <a:gd name="connsiteY3" fmla="*/ 2273841 h 4516026"/>
              <a:gd name="connsiteX4" fmla="*/ 1717387 w 4137074"/>
              <a:gd name="connsiteY4" fmla="*/ 1946209 h 4516026"/>
              <a:gd name="connsiteX5" fmla="*/ 1106759 w 4137074"/>
              <a:gd name="connsiteY5" fmla="*/ 1695797 h 4516026"/>
              <a:gd name="connsiteX6" fmla="*/ 794110 w 4137074"/>
              <a:gd name="connsiteY6" fmla="*/ 1389435 h 4516026"/>
              <a:gd name="connsiteX7" fmla="*/ 985429 w 4137074"/>
              <a:gd name="connsiteY7" fmla="*/ 933978 h 4516026"/>
              <a:gd name="connsiteX8" fmla="*/ 1442143 w 4137074"/>
              <a:gd name="connsiteY8" fmla="*/ 677908 h 4516026"/>
              <a:gd name="connsiteX9" fmla="*/ 1530678 w 4137074"/>
              <a:gd name="connsiteY9" fmla="*/ 590630 h 4516026"/>
              <a:gd name="connsiteX10" fmla="*/ 1374773 w 4137074"/>
              <a:gd name="connsiteY10" fmla="*/ 392606 h 4516026"/>
              <a:gd name="connsiteX11" fmla="*/ 206113 w 4137074"/>
              <a:gd name="connsiteY11" fmla="*/ 93578 h 4516026"/>
              <a:gd name="connsiteX12" fmla="*/ 46121 w 4137074"/>
              <a:gd name="connsiteY12" fmla="*/ 43600 h 4516026"/>
              <a:gd name="connsiteX13" fmla="*/ 1095494 w 4137074"/>
              <a:gd name="connsiteY13" fmla="*/ 24977 h 4516026"/>
              <a:gd name="connsiteX14" fmla="*/ 1857891 w 4137074"/>
              <a:gd name="connsiteY14" fmla="*/ 408741 h 4516026"/>
              <a:gd name="connsiteX15" fmla="*/ 1729646 w 4137074"/>
              <a:gd name="connsiteY15" fmla="*/ 857597 h 4516026"/>
              <a:gd name="connsiteX16" fmla="*/ 1295773 w 4137074"/>
              <a:gd name="connsiteY16" fmla="*/ 1131689 h 4516026"/>
              <a:gd name="connsiteX17" fmla="*/ 1236784 w 4137074"/>
              <a:gd name="connsiteY17" fmla="*/ 1210375 h 4516026"/>
              <a:gd name="connsiteX18" fmla="*/ 1384936 w 4137074"/>
              <a:gd name="connsiteY18" fmla="*/ 1398236 h 4516026"/>
              <a:gd name="connsiteX19" fmla="*/ 2480464 w 4137074"/>
              <a:gd name="connsiteY19" fmla="*/ 1707218 h 4516026"/>
              <a:gd name="connsiteX20" fmla="*/ 3541939 w 4137074"/>
              <a:gd name="connsiteY20" fmla="*/ 2105677 h 4516026"/>
              <a:gd name="connsiteX21" fmla="*/ 4135280 w 4137074"/>
              <a:gd name="connsiteY21" fmla="*/ 3032098 h 4516026"/>
              <a:gd name="connsiteX22" fmla="*/ 3911166 w 4137074"/>
              <a:gd name="connsiteY22" fmla="*/ 3785115 h 4516026"/>
              <a:gd name="connsiteX23" fmla="*/ 3391587 w 4137074"/>
              <a:gd name="connsiteY23" fmla="*/ 4389877 h 4516026"/>
              <a:gd name="connsiteX24" fmla="*/ 3237673 w 4137074"/>
              <a:gd name="connsiteY24" fmla="*/ 4502719 h 4516026"/>
              <a:gd name="connsiteX25" fmla="*/ 3110790 w 4137074"/>
              <a:gd name="connsiteY25" fmla="*/ 4516026 h 4516026"/>
              <a:gd name="connsiteX26" fmla="*/ 1383784 w 4137074"/>
              <a:gd name="connsiteY26" fmla="*/ 4515293 h 4516026"/>
              <a:gd name="connsiteX0" fmla="*/ 1362628 w 4115918"/>
              <a:gd name="connsiteY0" fmla="*/ 4572142 h 4572875"/>
              <a:gd name="connsiteX1" fmla="*/ 2846137 w 4115918"/>
              <a:gd name="connsiteY1" fmla="*/ 3537174 h 4572875"/>
              <a:gd name="connsiteX2" fmla="*/ 3141183 w 4115918"/>
              <a:gd name="connsiteY2" fmla="*/ 2946033 h 4572875"/>
              <a:gd name="connsiteX3" fmla="*/ 2708253 w 4115918"/>
              <a:gd name="connsiteY3" fmla="*/ 2330690 h 4572875"/>
              <a:gd name="connsiteX4" fmla="*/ 1696231 w 4115918"/>
              <a:gd name="connsiteY4" fmla="*/ 2003058 h 4572875"/>
              <a:gd name="connsiteX5" fmla="*/ 1085603 w 4115918"/>
              <a:gd name="connsiteY5" fmla="*/ 1752646 h 4572875"/>
              <a:gd name="connsiteX6" fmla="*/ 772954 w 4115918"/>
              <a:gd name="connsiteY6" fmla="*/ 1446284 h 4572875"/>
              <a:gd name="connsiteX7" fmla="*/ 964273 w 4115918"/>
              <a:gd name="connsiteY7" fmla="*/ 990827 h 4572875"/>
              <a:gd name="connsiteX8" fmla="*/ 1420987 w 4115918"/>
              <a:gd name="connsiteY8" fmla="*/ 734757 h 4572875"/>
              <a:gd name="connsiteX9" fmla="*/ 1509522 w 4115918"/>
              <a:gd name="connsiteY9" fmla="*/ 647479 h 4572875"/>
              <a:gd name="connsiteX10" fmla="*/ 1353617 w 4115918"/>
              <a:gd name="connsiteY10" fmla="*/ 449455 h 4572875"/>
              <a:gd name="connsiteX11" fmla="*/ 184957 w 4115918"/>
              <a:gd name="connsiteY11" fmla="*/ 150427 h 4572875"/>
              <a:gd name="connsiteX12" fmla="*/ 24965 w 4115918"/>
              <a:gd name="connsiteY12" fmla="*/ 100449 h 4572875"/>
              <a:gd name="connsiteX13" fmla="*/ 1074338 w 4115918"/>
              <a:gd name="connsiteY13" fmla="*/ 81826 h 4572875"/>
              <a:gd name="connsiteX14" fmla="*/ 1836735 w 4115918"/>
              <a:gd name="connsiteY14" fmla="*/ 465590 h 4572875"/>
              <a:gd name="connsiteX15" fmla="*/ 1708490 w 4115918"/>
              <a:gd name="connsiteY15" fmla="*/ 914446 h 4572875"/>
              <a:gd name="connsiteX16" fmla="*/ 1274617 w 4115918"/>
              <a:gd name="connsiteY16" fmla="*/ 1188538 h 4572875"/>
              <a:gd name="connsiteX17" fmla="*/ 1215628 w 4115918"/>
              <a:gd name="connsiteY17" fmla="*/ 1267224 h 4572875"/>
              <a:gd name="connsiteX18" fmla="*/ 1363780 w 4115918"/>
              <a:gd name="connsiteY18" fmla="*/ 1455085 h 4572875"/>
              <a:gd name="connsiteX19" fmla="*/ 2459308 w 4115918"/>
              <a:gd name="connsiteY19" fmla="*/ 1764067 h 4572875"/>
              <a:gd name="connsiteX20" fmla="*/ 3520783 w 4115918"/>
              <a:gd name="connsiteY20" fmla="*/ 2162526 h 4572875"/>
              <a:gd name="connsiteX21" fmla="*/ 4114124 w 4115918"/>
              <a:gd name="connsiteY21" fmla="*/ 3088947 h 4572875"/>
              <a:gd name="connsiteX22" fmla="*/ 3890010 w 4115918"/>
              <a:gd name="connsiteY22" fmla="*/ 3841964 h 4572875"/>
              <a:gd name="connsiteX23" fmla="*/ 3370431 w 4115918"/>
              <a:gd name="connsiteY23" fmla="*/ 4446726 h 4572875"/>
              <a:gd name="connsiteX24" fmla="*/ 3216517 w 4115918"/>
              <a:gd name="connsiteY24" fmla="*/ 4559568 h 4572875"/>
              <a:gd name="connsiteX25" fmla="*/ 3089634 w 4115918"/>
              <a:gd name="connsiteY25" fmla="*/ 4572875 h 4572875"/>
              <a:gd name="connsiteX26" fmla="*/ 1362628 w 4115918"/>
              <a:gd name="connsiteY26" fmla="*/ 4572142 h 4572875"/>
              <a:gd name="connsiteX0" fmla="*/ 1338097 w 4091387"/>
              <a:gd name="connsiteY0" fmla="*/ 4593508 h 4594241"/>
              <a:gd name="connsiteX1" fmla="*/ 2821606 w 4091387"/>
              <a:gd name="connsiteY1" fmla="*/ 3558540 h 4594241"/>
              <a:gd name="connsiteX2" fmla="*/ 3116652 w 4091387"/>
              <a:gd name="connsiteY2" fmla="*/ 2967399 h 4594241"/>
              <a:gd name="connsiteX3" fmla="*/ 2683722 w 4091387"/>
              <a:gd name="connsiteY3" fmla="*/ 2352056 h 4594241"/>
              <a:gd name="connsiteX4" fmla="*/ 1671700 w 4091387"/>
              <a:gd name="connsiteY4" fmla="*/ 2024424 h 4594241"/>
              <a:gd name="connsiteX5" fmla="*/ 1061072 w 4091387"/>
              <a:gd name="connsiteY5" fmla="*/ 1774012 h 4594241"/>
              <a:gd name="connsiteX6" fmla="*/ 748423 w 4091387"/>
              <a:gd name="connsiteY6" fmla="*/ 1467650 h 4594241"/>
              <a:gd name="connsiteX7" fmla="*/ 939742 w 4091387"/>
              <a:gd name="connsiteY7" fmla="*/ 1012193 h 4594241"/>
              <a:gd name="connsiteX8" fmla="*/ 1396456 w 4091387"/>
              <a:gd name="connsiteY8" fmla="*/ 756123 h 4594241"/>
              <a:gd name="connsiteX9" fmla="*/ 1484991 w 4091387"/>
              <a:gd name="connsiteY9" fmla="*/ 668845 h 4594241"/>
              <a:gd name="connsiteX10" fmla="*/ 1329086 w 4091387"/>
              <a:gd name="connsiteY10" fmla="*/ 470821 h 4594241"/>
              <a:gd name="connsiteX11" fmla="*/ 160426 w 4091387"/>
              <a:gd name="connsiteY11" fmla="*/ 171793 h 4594241"/>
              <a:gd name="connsiteX12" fmla="*/ 434 w 4091387"/>
              <a:gd name="connsiteY12" fmla="*/ 121815 h 4594241"/>
              <a:gd name="connsiteX13" fmla="*/ 1049807 w 4091387"/>
              <a:gd name="connsiteY13" fmla="*/ 103192 h 4594241"/>
              <a:gd name="connsiteX14" fmla="*/ 1812204 w 4091387"/>
              <a:gd name="connsiteY14" fmla="*/ 486956 h 4594241"/>
              <a:gd name="connsiteX15" fmla="*/ 1683959 w 4091387"/>
              <a:gd name="connsiteY15" fmla="*/ 935812 h 4594241"/>
              <a:gd name="connsiteX16" fmla="*/ 1250086 w 4091387"/>
              <a:gd name="connsiteY16" fmla="*/ 1209904 h 4594241"/>
              <a:gd name="connsiteX17" fmla="*/ 1191097 w 4091387"/>
              <a:gd name="connsiteY17" fmla="*/ 1288590 h 4594241"/>
              <a:gd name="connsiteX18" fmla="*/ 1339249 w 4091387"/>
              <a:gd name="connsiteY18" fmla="*/ 1476451 h 4594241"/>
              <a:gd name="connsiteX19" fmla="*/ 2434777 w 4091387"/>
              <a:gd name="connsiteY19" fmla="*/ 1785433 h 4594241"/>
              <a:gd name="connsiteX20" fmla="*/ 3496252 w 4091387"/>
              <a:gd name="connsiteY20" fmla="*/ 2183892 h 4594241"/>
              <a:gd name="connsiteX21" fmla="*/ 4089593 w 4091387"/>
              <a:gd name="connsiteY21" fmla="*/ 3110313 h 4594241"/>
              <a:gd name="connsiteX22" fmla="*/ 3865479 w 4091387"/>
              <a:gd name="connsiteY22" fmla="*/ 3863330 h 4594241"/>
              <a:gd name="connsiteX23" fmla="*/ 3345900 w 4091387"/>
              <a:gd name="connsiteY23" fmla="*/ 4468092 h 4594241"/>
              <a:gd name="connsiteX24" fmla="*/ 3191986 w 4091387"/>
              <a:gd name="connsiteY24" fmla="*/ 4580934 h 4594241"/>
              <a:gd name="connsiteX25" fmla="*/ 3065103 w 4091387"/>
              <a:gd name="connsiteY25" fmla="*/ 4594241 h 4594241"/>
              <a:gd name="connsiteX26" fmla="*/ 1338097 w 4091387"/>
              <a:gd name="connsiteY26" fmla="*/ 4593508 h 4594241"/>
              <a:gd name="connsiteX0" fmla="*/ 1337666 w 4090956"/>
              <a:gd name="connsiteY0" fmla="*/ 4511824 h 4512557"/>
              <a:gd name="connsiteX1" fmla="*/ 2821175 w 4090956"/>
              <a:gd name="connsiteY1" fmla="*/ 3476856 h 4512557"/>
              <a:gd name="connsiteX2" fmla="*/ 3116221 w 4090956"/>
              <a:gd name="connsiteY2" fmla="*/ 2885715 h 4512557"/>
              <a:gd name="connsiteX3" fmla="*/ 2683291 w 4090956"/>
              <a:gd name="connsiteY3" fmla="*/ 2270372 h 4512557"/>
              <a:gd name="connsiteX4" fmla="*/ 1671269 w 4090956"/>
              <a:gd name="connsiteY4" fmla="*/ 1942740 h 4512557"/>
              <a:gd name="connsiteX5" fmla="*/ 1060641 w 4090956"/>
              <a:gd name="connsiteY5" fmla="*/ 1692328 h 4512557"/>
              <a:gd name="connsiteX6" fmla="*/ 747992 w 4090956"/>
              <a:gd name="connsiteY6" fmla="*/ 1385966 h 4512557"/>
              <a:gd name="connsiteX7" fmla="*/ 939311 w 4090956"/>
              <a:gd name="connsiteY7" fmla="*/ 930509 h 4512557"/>
              <a:gd name="connsiteX8" fmla="*/ 1396025 w 4090956"/>
              <a:gd name="connsiteY8" fmla="*/ 674439 h 4512557"/>
              <a:gd name="connsiteX9" fmla="*/ 1484560 w 4090956"/>
              <a:gd name="connsiteY9" fmla="*/ 587161 h 4512557"/>
              <a:gd name="connsiteX10" fmla="*/ 1328655 w 4090956"/>
              <a:gd name="connsiteY10" fmla="*/ 389137 h 4512557"/>
              <a:gd name="connsiteX11" fmla="*/ 159995 w 4090956"/>
              <a:gd name="connsiteY11" fmla="*/ 90109 h 4512557"/>
              <a:gd name="connsiteX12" fmla="*/ 3 w 4090956"/>
              <a:gd name="connsiteY12" fmla="*/ 40131 h 4512557"/>
              <a:gd name="connsiteX13" fmla="*/ 1049376 w 4090956"/>
              <a:gd name="connsiteY13" fmla="*/ 21508 h 4512557"/>
              <a:gd name="connsiteX14" fmla="*/ 1811773 w 4090956"/>
              <a:gd name="connsiteY14" fmla="*/ 405272 h 4512557"/>
              <a:gd name="connsiteX15" fmla="*/ 1683528 w 4090956"/>
              <a:gd name="connsiteY15" fmla="*/ 854128 h 4512557"/>
              <a:gd name="connsiteX16" fmla="*/ 1249655 w 4090956"/>
              <a:gd name="connsiteY16" fmla="*/ 1128220 h 4512557"/>
              <a:gd name="connsiteX17" fmla="*/ 1190666 w 4090956"/>
              <a:gd name="connsiteY17" fmla="*/ 1206906 h 4512557"/>
              <a:gd name="connsiteX18" fmla="*/ 1338818 w 4090956"/>
              <a:gd name="connsiteY18" fmla="*/ 1394767 h 4512557"/>
              <a:gd name="connsiteX19" fmla="*/ 2434346 w 4090956"/>
              <a:gd name="connsiteY19" fmla="*/ 1703749 h 4512557"/>
              <a:gd name="connsiteX20" fmla="*/ 3495821 w 4090956"/>
              <a:gd name="connsiteY20" fmla="*/ 2102208 h 4512557"/>
              <a:gd name="connsiteX21" fmla="*/ 4089162 w 4090956"/>
              <a:gd name="connsiteY21" fmla="*/ 3028629 h 4512557"/>
              <a:gd name="connsiteX22" fmla="*/ 3865048 w 4090956"/>
              <a:gd name="connsiteY22" fmla="*/ 3781646 h 4512557"/>
              <a:gd name="connsiteX23" fmla="*/ 3345469 w 4090956"/>
              <a:gd name="connsiteY23" fmla="*/ 4386408 h 4512557"/>
              <a:gd name="connsiteX24" fmla="*/ 3191555 w 4090956"/>
              <a:gd name="connsiteY24" fmla="*/ 4499250 h 4512557"/>
              <a:gd name="connsiteX25" fmla="*/ 3064672 w 4090956"/>
              <a:gd name="connsiteY25" fmla="*/ 4512557 h 4512557"/>
              <a:gd name="connsiteX26" fmla="*/ 1337666 w 4090956"/>
              <a:gd name="connsiteY26" fmla="*/ 4511824 h 4512557"/>
              <a:gd name="connsiteX0" fmla="*/ 1337666 w 4090956"/>
              <a:gd name="connsiteY0" fmla="*/ 4490393 h 4491126"/>
              <a:gd name="connsiteX1" fmla="*/ 2821175 w 4090956"/>
              <a:gd name="connsiteY1" fmla="*/ 3455425 h 4491126"/>
              <a:gd name="connsiteX2" fmla="*/ 3116221 w 4090956"/>
              <a:gd name="connsiteY2" fmla="*/ 2864284 h 4491126"/>
              <a:gd name="connsiteX3" fmla="*/ 2683291 w 4090956"/>
              <a:gd name="connsiteY3" fmla="*/ 2248941 h 4491126"/>
              <a:gd name="connsiteX4" fmla="*/ 1671269 w 4090956"/>
              <a:gd name="connsiteY4" fmla="*/ 1921309 h 4491126"/>
              <a:gd name="connsiteX5" fmla="*/ 1060641 w 4090956"/>
              <a:gd name="connsiteY5" fmla="*/ 1670897 h 4491126"/>
              <a:gd name="connsiteX6" fmla="*/ 747992 w 4090956"/>
              <a:gd name="connsiteY6" fmla="*/ 1364535 h 4491126"/>
              <a:gd name="connsiteX7" fmla="*/ 939311 w 4090956"/>
              <a:gd name="connsiteY7" fmla="*/ 909078 h 4491126"/>
              <a:gd name="connsiteX8" fmla="*/ 1396025 w 4090956"/>
              <a:gd name="connsiteY8" fmla="*/ 653008 h 4491126"/>
              <a:gd name="connsiteX9" fmla="*/ 1484560 w 4090956"/>
              <a:gd name="connsiteY9" fmla="*/ 565730 h 4491126"/>
              <a:gd name="connsiteX10" fmla="*/ 1328655 w 4090956"/>
              <a:gd name="connsiteY10" fmla="*/ 367706 h 4491126"/>
              <a:gd name="connsiteX11" fmla="*/ 159995 w 4090956"/>
              <a:gd name="connsiteY11" fmla="*/ 68678 h 4491126"/>
              <a:gd name="connsiteX12" fmla="*/ 3 w 4090956"/>
              <a:gd name="connsiteY12" fmla="*/ 18700 h 4491126"/>
              <a:gd name="connsiteX13" fmla="*/ 1049376 w 4090956"/>
              <a:gd name="connsiteY13" fmla="*/ 77 h 4491126"/>
              <a:gd name="connsiteX14" fmla="*/ 1811773 w 4090956"/>
              <a:gd name="connsiteY14" fmla="*/ 383841 h 4491126"/>
              <a:gd name="connsiteX15" fmla="*/ 1683528 w 4090956"/>
              <a:gd name="connsiteY15" fmla="*/ 832697 h 4491126"/>
              <a:gd name="connsiteX16" fmla="*/ 1249655 w 4090956"/>
              <a:gd name="connsiteY16" fmla="*/ 1106789 h 4491126"/>
              <a:gd name="connsiteX17" fmla="*/ 1190666 w 4090956"/>
              <a:gd name="connsiteY17" fmla="*/ 1185475 h 4491126"/>
              <a:gd name="connsiteX18" fmla="*/ 1338818 w 4090956"/>
              <a:gd name="connsiteY18" fmla="*/ 1373336 h 4491126"/>
              <a:gd name="connsiteX19" fmla="*/ 2434346 w 4090956"/>
              <a:gd name="connsiteY19" fmla="*/ 1682318 h 4491126"/>
              <a:gd name="connsiteX20" fmla="*/ 3495821 w 4090956"/>
              <a:gd name="connsiteY20" fmla="*/ 2080777 h 4491126"/>
              <a:gd name="connsiteX21" fmla="*/ 4089162 w 4090956"/>
              <a:gd name="connsiteY21" fmla="*/ 3007198 h 4491126"/>
              <a:gd name="connsiteX22" fmla="*/ 3865048 w 4090956"/>
              <a:gd name="connsiteY22" fmla="*/ 3760215 h 4491126"/>
              <a:gd name="connsiteX23" fmla="*/ 3345469 w 4090956"/>
              <a:gd name="connsiteY23" fmla="*/ 4364977 h 4491126"/>
              <a:gd name="connsiteX24" fmla="*/ 3191555 w 4090956"/>
              <a:gd name="connsiteY24" fmla="*/ 4477819 h 4491126"/>
              <a:gd name="connsiteX25" fmla="*/ 3064672 w 4090956"/>
              <a:gd name="connsiteY25" fmla="*/ 4491126 h 4491126"/>
              <a:gd name="connsiteX26" fmla="*/ 1337666 w 4090956"/>
              <a:gd name="connsiteY26" fmla="*/ 4490393 h 4491126"/>
              <a:gd name="connsiteX0" fmla="*/ 1337666 w 4090956"/>
              <a:gd name="connsiteY0" fmla="*/ 4490590 h 4491323"/>
              <a:gd name="connsiteX1" fmla="*/ 2821175 w 4090956"/>
              <a:gd name="connsiteY1" fmla="*/ 3455622 h 4491323"/>
              <a:gd name="connsiteX2" fmla="*/ 3116221 w 4090956"/>
              <a:gd name="connsiteY2" fmla="*/ 2864481 h 4491323"/>
              <a:gd name="connsiteX3" fmla="*/ 2683291 w 4090956"/>
              <a:gd name="connsiteY3" fmla="*/ 2249138 h 4491323"/>
              <a:gd name="connsiteX4" fmla="*/ 1671269 w 4090956"/>
              <a:gd name="connsiteY4" fmla="*/ 1921506 h 4491323"/>
              <a:gd name="connsiteX5" fmla="*/ 1060641 w 4090956"/>
              <a:gd name="connsiteY5" fmla="*/ 1671094 h 4491323"/>
              <a:gd name="connsiteX6" fmla="*/ 747992 w 4090956"/>
              <a:gd name="connsiteY6" fmla="*/ 1364732 h 4491323"/>
              <a:gd name="connsiteX7" fmla="*/ 939311 w 4090956"/>
              <a:gd name="connsiteY7" fmla="*/ 909275 h 4491323"/>
              <a:gd name="connsiteX8" fmla="*/ 1396025 w 4090956"/>
              <a:gd name="connsiteY8" fmla="*/ 653205 h 4491323"/>
              <a:gd name="connsiteX9" fmla="*/ 1484560 w 4090956"/>
              <a:gd name="connsiteY9" fmla="*/ 565927 h 4491323"/>
              <a:gd name="connsiteX10" fmla="*/ 1328655 w 4090956"/>
              <a:gd name="connsiteY10" fmla="*/ 367903 h 4491323"/>
              <a:gd name="connsiteX11" fmla="*/ 159995 w 4090956"/>
              <a:gd name="connsiteY11" fmla="*/ 68875 h 4491323"/>
              <a:gd name="connsiteX12" fmla="*/ 3 w 4090956"/>
              <a:gd name="connsiteY12" fmla="*/ 18897 h 4491323"/>
              <a:gd name="connsiteX13" fmla="*/ 1049376 w 4090956"/>
              <a:gd name="connsiteY13" fmla="*/ 274 h 4491323"/>
              <a:gd name="connsiteX14" fmla="*/ 1811773 w 4090956"/>
              <a:gd name="connsiteY14" fmla="*/ 384038 h 4491323"/>
              <a:gd name="connsiteX15" fmla="*/ 1683528 w 4090956"/>
              <a:gd name="connsiteY15" fmla="*/ 832894 h 4491323"/>
              <a:gd name="connsiteX16" fmla="*/ 1249655 w 4090956"/>
              <a:gd name="connsiteY16" fmla="*/ 1106986 h 4491323"/>
              <a:gd name="connsiteX17" fmla="*/ 1190666 w 4090956"/>
              <a:gd name="connsiteY17" fmla="*/ 1185672 h 4491323"/>
              <a:gd name="connsiteX18" fmla="*/ 1338818 w 4090956"/>
              <a:gd name="connsiteY18" fmla="*/ 1373533 h 4491323"/>
              <a:gd name="connsiteX19" fmla="*/ 2434346 w 4090956"/>
              <a:gd name="connsiteY19" fmla="*/ 1682515 h 4491323"/>
              <a:gd name="connsiteX20" fmla="*/ 3495821 w 4090956"/>
              <a:gd name="connsiteY20" fmla="*/ 2080974 h 4491323"/>
              <a:gd name="connsiteX21" fmla="*/ 4089162 w 4090956"/>
              <a:gd name="connsiteY21" fmla="*/ 3007395 h 4491323"/>
              <a:gd name="connsiteX22" fmla="*/ 3865048 w 4090956"/>
              <a:gd name="connsiteY22" fmla="*/ 3760412 h 4491323"/>
              <a:gd name="connsiteX23" fmla="*/ 3345469 w 4090956"/>
              <a:gd name="connsiteY23" fmla="*/ 4365174 h 4491323"/>
              <a:gd name="connsiteX24" fmla="*/ 3191555 w 4090956"/>
              <a:gd name="connsiteY24" fmla="*/ 4478016 h 4491323"/>
              <a:gd name="connsiteX25" fmla="*/ 3064672 w 4090956"/>
              <a:gd name="connsiteY25" fmla="*/ 4491323 h 4491323"/>
              <a:gd name="connsiteX26" fmla="*/ 1337666 w 4090956"/>
              <a:gd name="connsiteY26" fmla="*/ 4490590 h 4491323"/>
              <a:gd name="connsiteX0" fmla="*/ 1337666 w 4090956"/>
              <a:gd name="connsiteY0" fmla="*/ 4490590 h 4491323"/>
              <a:gd name="connsiteX1" fmla="*/ 2821175 w 4090956"/>
              <a:gd name="connsiteY1" fmla="*/ 3455622 h 4491323"/>
              <a:gd name="connsiteX2" fmla="*/ 3116221 w 4090956"/>
              <a:gd name="connsiteY2" fmla="*/ 2864481 h 4491323"/>
              <a:gd name="connsiteX3" fmla="*/ 2683291 w 4090956"/>
              <a:gd name="connsiteY3" fmla="*/ 2249138 h 4491323"/>
              <a:gd name="connsiteX4" fmla="*/ 1671269 w 4090956"/>
              <a:gd name="connsiteY4" fmla="*/ 1921506 h 4491323"/>
              <a:gd name="connsiteX5" fmla="*/ 1060641 w 4090956"/>
              <a:gd name="connsiteY5" fmla="*/ 1671094 h 4491323"/>
              <a:gd name="connsiteX6" fmla="*/ 747992 w 4090956"/>
              <a:gd name="connsiteY6" fmla="*/ 1364732 h 4491323"/>
              <a:gd name="connsiteX7" fmla="*/ 939311 w 4090956"/>
              <a:gd name="connsiteY7" fmla="*/ 909275 h 4491323"/>
              <a:gd name="connsiteX8" fmla="*/ 1396025 w 4090956"/>
              <a:gd name="connsiteY8" fmla="*/ 653205 h 4491323"/>
              <a:gd name="connsiteX9" fmla="*/ 1328655 w 4090956"/>
              <a:gd name="connsiteY9" fmla="*/ 367903 h 4491323"/>
              <a:gd name="connsiteX10" fmla="*/ 159995 w 4090956"/>
              <a:gd name="connsiteY10" fmla="*/ 68875 h 4491323"/>
              <a:gd name="connsiteX11" fmla="*/ 3 w 4090956"/>
              <a:gd name="connsiteY11" fmla="*/ 18897 h 4491323"/>
              <a:gd name="connsiteX12" fmla="*/ 1049376 w 4090956"/>
              <a:gd name="connsiteY12" fmla="*/ 274 h 4491323"/>
              <a:gd name="connsiteX13" fmla="*/ 1811773 w 4090956"/>
              <a:gd name="connsiteY13" fmla="*/ 384038 h 4491323"/>
              <a:gd name="connsiteX14" fmla="*/ 1683528 w 4090956"/>
              <a:gd name="connsiteY14" fmla="*/ 832894 h 4491323"/>
              <a:gd name="connsiteX15" fmla="*/ 1249655 w 4090956"/>
              <a:gd name="connsiteY15" fmla="*/ 1106986 h 4491323"/>
              <a:gd name="connsiteX16" fmla="*/ 1190666 w 4090956"/>
              <a:gd name="connsiteY16" fmla="*/ 1185672 h 4491323"/>
              <a:gd name="connsiteX17" fmla="*/ 1338818 w 4090956"/>
              <a:gd name="connsiteY17" fmla="*/ 1373533 h 4491323"/>
              <a:gd name="connsiteX18" fmla="*/ 2434346 w 4090956"/>
              <a:gd name="connsiteY18" fmla="*/ 1682515 h 4491323"/>
              <a:gd name="connsiteX19" fmla="*/ 3495821 w 4090956"/>
              <a:gd name="connsiteY19" fmla="*/ 2080974 h 4491323"/>
              <a:gd name="connsiteX20" fmla="*/ 4089162 w 4090956"/>
              <a:gd name="connsiteY20" fmla="*/ 3007395 h 4491323"/>
              <a:gd name="connsiteX21" fmla="*/ 3865048 w 4090956"/>
              <a:gd name="connsiteY21" fmla="*/ 3760412 h 4491323"/>
              <a:gd name="connsiteX22" fmla="*/ 3345469 w 4090956"/>
              <a:gd name="connsiteY22" fmla="*/ 4365174 h 4491323"/>
              <a:gd name="connsiteX23" fmla="*/ 3191555 w 4090956"/>
              <a:gd name="connsiteY23" fmla="*/ 4478016 h 4491323"/>
              <a:gd name="connsiteX24" fmla="*/ 3064672 w 4090956"/>
              <a:gd name="connsiteY24" fmla="*/ 4491323 h 4491323"/>
              <a:gd name="connsiteX25" fmla="*/ 1337666 w 4090956"/>
              <a:gd name="connsiteY25" fmla="*/ 4490590 h 4491323"/>
              <a:gd name="connsiteX0" fmla="*/ 1337666 w 4090956"/>
              <a:gd name="connsiteY0" fmla="*/ 4490590 h 4491323"/>
              <a:gd name="connsiteX1" fmla="*/ 2821175 w 4090956"/>
              <a:gd name="connsiteY1" fmla="*/ 3455622 h 4491323"/>
              <a:gd name="connsiteX2" fmla="*/ 3116221 w 4090956"/>
              <a:gd name="connsiteY2" fmla="*/ 2864481 h 4491323"/>
              <a:gd name="connsiteX3" fmla="*/ 2683291 w 4090956"/>
              <a:gd name="connsiteY3" fmla="*/ 2249138 h 4491323"/>
              <a:gd name="connsiteX4" fmla="*/ 1671269 w 4090956"/>
              <a:gd name="connsiteY4" fmla="*/ 1921506 h 4491323"/>
              <a:gd name="connsiteX5" fmla="*/ 1060641 w 4090956"/>
              <a:gd name="connsiteY5" fmla="*/ 1671094 h 4491323"/>
              <a:gd name="connsiteX6" fmla="*/ 747992 w 4090956"/>
              <a:gd name="connsiteY6" fmla="*/ 1364732 h 4491323"/>
              <a:gd name="connsiteX7" fmla="*/ 939311 w 4090956"/>
              <a:gd name="connsiteY7" fmla="*/ 909275 h 4491323"/>
              <a:gd name="connsiteX8" fmla="*/ 1381906 w 4090956"/>
              <a:gd name="connsiteY8" fmla="*/ 639087 h 4491323"/>
              <a:gd name="connsiteX9" fmla="*/ 1328655 w 4090956"/>
              <a:gd name="connsiteY9" fmla="*/ 367903 h 4491323"/>
              <a:gd name="connsiteX10" fmla="*/ 159995 w 4090956"/>
              <a:gd name="connsiteY10" fmla="*/ 68875 h 4491323"/>
              <a:gd name="connsiteX11" fmla="*/ 3 w 4090956"/>
              <a:gd name="connsiteY11" fmla="*/ 18897 h 4491323"/>
              <a:gd name="connsiteX12" fmla="*/ 1049376 w 4090956"/>
              <a:gd name="connsiteY12" fmla="*/ 274 h 4491323"/>
              <a:gd name="connsiteX13" fmla="*/ 1811773 w 4090956"/>
              <a:gd name="connsiteY13" fmla="*/ 384038 h 4491323"/>
              <a:gd name="connsiteX14" fmla="*/ 1683528 w 4090956"/>
              <a:gd name="connsiteY14" fmla="*/ 832894 h 4491323"/>
              <a:gd name="connsiteX15" fmla="*/ 1249655 w 4090956"/>
              <a:gd name="connsiteY15" fmla="*/ 1106986 h 4491323"/>
              <a:gd name="connsiteX16" fmla="*/ 1190666 w 4090956"/>
              <a:gd name="connsiteY16" fmla="*/ 1185672 h 4491323"/>
              <a:gd name="connsiteX17" fmla="*/ 1338818 w 4090956"/>
              <a:gd name="connsiteY17" fmla="*/ 1373533 h 4491323"/>
              <a:gd name="connsiteX18" fmla="*/ 2434346 w 4090956"/>
              <a:gd name="connsiteY18" fmla="*/ 1682515 h 4491323"/>
              <a:gd name="connsiteX19" fmla="*/ 3495821 w 4090956"/>
              <a:gd name="connsiteY19" fmla="*/ 2080974 h 4491323"/>
              <a:gd name="connsiteX20" fmla="*/ 4089162 w 4090956"/>
              <a:gd name="connsiteY20" fmla="*/ 3007395 h 4491323"/>
              <a:gd name="connsiteX21" fmla="*/ 3865048 w 4090956"/>
              <a:gd name="connsiteY21" fmla="*/ 3760412 h 4491323"/>
              <a:gd name="connsiteX22" fmla="*/ 3345469 w 4090956"/>
              <a:gd name="connsiteY22" fmla="*/ 4365174 h 4491323"/>
              <a:gd name="connsiteX23" fmla="*/ 3191555 w 4090956"/>
              <a:gd name="connsiteY23" fmla="*/ 4478016 h 4491323"/>
              <a:gd name="connsiteX24" fmla="*/ 3064672 w 4090956"/>
              <a:gd name="connsiteY24" fmla="*/ 4491323 h 4491323"/>
              <a:gd name="connsiteX25" fmla="*/ 1337666 w 4090956"/>
              <a:gd name="connsiteY25" fmla="*/ 4490590 h 4491323"/>
              <a:gd name="connsiteX0" fmla="*/ 1339130 w 4092420"/>
              <a:gd name="connsiteY0" fmla="*/ 4504509 h 4505242"/>
              <a:gd name="connsiteX1" fmla="*/ 2822639 w 4092420"/>
              <a:gd name="connsiteY1" fmla="*/ 3469541 h 4505242"/>
              <a:gd name="connsiteX2" fmla="*/ 3117685 w 4092420"/>
              <a:gd name="connsiteY2" fmla="*/ 2878400 h 4505242"/>
              <a:gd name="connsiteX3" fmla="*/ 2684755 w 4092420"/>
              <a:gd name="connsiteY3" fmla="*/ 2263057 h 4505242"/>
              <a:gd name="connsiteX4" fmla="*/ 1672733 w 4092420"/>
              <a:gd name="connsiteY4" fmla="*/ 1935425 h 4505242"/>
              <a:gd name="connsiteX5" fmla="*/ 1062105 w 4092420"/>
              <a:gd name="connsiteY5" fmla="*/ 1685013 h 4505242"/>
              <a:gd name="connsiteX6" fmla="*/ 749456 w 4092420"/>
              <a:gd name="connsiteY6" fmla="*/ 1378651 h 4505242"/>
              <a:gd name="connsiteX7" fmla="*/ 940775 w 4092420"/>
              <a:gd name="connsiteY7" fmla="*/ 923194 h 4505242"/>
              <a:gd name="connsiteX8" fmla="*/ 1383370 w 4092420"/>
              <a:gd name="connsiteY8" fmla="*/ 653006 h 4505242"/>
              <a:gd name="connsiteX9" fmla="*/ 1330119 w 4092420"/>
              <a:gd name="connsiteY9" fmla="*/ 381822 h 4505242"/>
              <a:gd name="connsiteX10" fmla="*/ 1467 w 4092420"/>
              <a:gd name="connsiteY10" fmla="*/ 32816 h 4505242"/>
              <a:gd name="connsiteX11" fmla="*/ 1050840 w 4092420"/>
              <a:gd name="connsiteY11" fmla="*/ 14193 h 4505242"/>
              <a:gd name="connsiteX12" fmla="*/ 1813237 w 4092420"/>
              <a:gd name="connsiteY12" fmla="*/ 397957 h 4505242"/>
              <a:gd name="connsiteX13" fmla="*/ 1684992 w 4092420"/>
              <a:gd name="connsiteY13" fmla="*/ 846813 h 4505242"/>
              <a:gd name="connsiteX14" fmla="*/ 1251119 w 4092420"/>
              <a:gd name="connsiteY14" fmla="*/ 1120905 h 4505242"/>
              <a:gd name="connsiteX15" fmla="*/ 1192130 w 4092420"/>
              <a:gd name="connsiteY15" fmla="*/ 1199591 h 4505242"/>
              <a:gd name="connsiteX16" fmla="*/ 1340282 w 4092420"/>
              <a:gd name="connsiteY16" fmla="*/ 1387452 h 4505242"/>
              <a:gd name="connsiteX17" fmla="*/ 2435810 w 4092420"/>
              <a:gd name="connsiteY17" fmla="*/ 1696434 h 4505242"/>
              <a:gd name="connsiteX18" fmla="*/ 3497285 w 4092420"/>
              <a:gd name="connsiteY18" fmla="*/ 2094893 h 4505242"/>
              <a:gd name="connsiteX19" fmla="*/ 4090626 w 4092420"/>
              <a:gd name="connsiteY19" fmla="*/ 3021314 h 4505242"/>
              <a:gd name="connsiteX20" fmla="*/ 3866512 w 4092420"/>
              <a:gd name="connsiteY20" fmla="*/ 3774331 h 4505242"/>
              <a:gd name="connsiteX21" fmla="*/ 3346933 w 4092420"/>
              <a:gd name="connsiteY21" fmla="*/ 4379093 h 4505242"/>
              <a:gd name="connsiteX22" fmla="*/ 3193019 w 4092420"/>
              <a:gd name="connsiteY22" fmla="*/ 4491935 h 4505242"/>
              <a:gd name="connsiteX23" fmla="*/ 3066136 w 4092420"/>
              <a:gd name="connsiteY23" fmla="*/ 4505242 h 4505242"/>
              <a:gd name="connsiteX24" fmla="*/ 1339130 w 4092420"/>
              <a:gd name="connsiteY24" fmla="*/ 4504509 h 4505242"/>
              <a:gd name="connsiteX0" fmla="*/ 1341464 w 4094754"/>
              <a:gd name="connsiteY0" fmla="*/ 4490591 h 4491324"/>
              <a:gd name="connsiteX1" fmla="*/ 2824973 w 4094754"/>
              <a:gd name="connsiteY1" fmla="*/ 3455623 h 4491324"/>
              <a:gd name="connsiteX2" fmla="*/ 3120019 w 4094754"/>
              <a:gd name="connsiteY2" fmla="*/ 2864482 h 4491324"/>
              <a:gd name="connsiteX3" fmla="*/ 2687089 w 4094754"/>
              <a:gd name="connsiteY3" fmla="*/ 2249139 h 4491324"/>
              <a:gd name="connsiteX4" fmla="*/ 1675067 w 4094754"/>
              <a:gd name="connsiteY4" fmla="*/ 1921507 h 4491324"/>
              <a:gd name="connsiteX5" fmla="*/ 1064439 w 4094754"/>
              <a:gd name="connsiteY5" fmla="*/ 1671095 h 4491324"/>
              <a:gd name="connsiteX6" fmla="*/ 751790 w 4094754"/>
              <a:gd name="connsiteY6" fmla="*/ 1364733 h 4491324"/>
              <a:gd name="connsiteX7" fmla="*/ 943109 w 4094754"/>
              <a:gd name="connsiteY7" fmla="*/ 909276 h 4491324"/>
              <a:gd name="connsiteX8" fmla="*/ 1385704 w 4094754"/>
              <a:gd name="connsiteY8" fmla="*/ 639088 h 4491324"/>
              <a:gd name="connsiteX9" fmla="*/ 1332453 w 4094754"/>
              <a:gd name="connsiteY9" fmla="*/ 367904 h 4491324"/>
              <a:gd name="connsiteX10" fmla="*/ 3801 w 4094754"/>
              <a:gd name="connsiteY10" fmla="*/ 18898 h 4491324"/>
              <a:gd name="connsiteX11" fmla="*/ 1053174 w 4094754"/>
              <a:gd name="connsiteY11" fmla="*/ 275 h 4491324"/>
              <a:gd name="connsiteX12" fmla="*/ 1815571 w 4094754"/>
              <a:gd name="connsiteY12" fmla="*/ 384039 h 4491324"/>
              <a:gd name="connsiteX13" fmla="*/ 1687326 w 4094754"/>
              <a:gd name="connsiteY13" fmla="*/ 832895 h 4491324"/>
              <a:gd name="connsiteX14" fmla="*/ 1253453 w 4094754"/>
              <a:gd name="connsiteY14" fmla="*/ 1106987 h 4491324"/>
              <a:gd name="connsiteX15" fmla="*/ 1194464 w 4094754"/>
              <a:gd name="connsiteY15" fmla="*/ 1185673 h 4491324"/>
              <a:gd name="connsiteX16" fmla="*/ 1342616 w 4094754"/>
              <a:gd name="connsiteY16" fmla="*/ 1373534 h 4491324"/>
              <a:gd name="connsiteX17" fmla="*/ 2438144 w 4094754"/>
              <a:gd name="connsiteY17" fmla="*/ 1682516 h 4491324"/>
              <a:gd name="connsiteX18" fmla="*/ 3499619 w 4094754"/>
              <a:gd name="connsiteY18" fmla="*/ 2080975 h 4491324"/>
              <a:gd name="connsiteX19" fmla="*/ 4092960 w 4094754"/>
              <a:gd name="connsiteY19" fmla="*/ 3007396 h 4491324"/>
              <a:gd name="connsiteX20" fmla="*/ 3868846 w 4094754"/>
              <a:gd name="connsiteY20" fmla="*/ 3760413 h 4491324"/>
              <a:gd name="connsiteX21" fmla="*/ 3349267 w 4094754"/>
              <a:gd name="connsiteY21" fmla="*/ 4365175 h 4491324"/>
              <a:gd name="connsiteX22" fmla="*/ 3195353 w 4094754"/>
              <a:gd name="connsiteY22" fmla="*/ 4478017 h 4491324"/>
              <a:gd name="connsiteX23" fmla="*/ 3068470 w 4094754"/>
              <a:gd name="connsiteY23" fmla="*/ 4491324 h 4491324"/>
              <a:gd name="connsiteX24" fmla="*/ 1341464 w 4094754"/>
              <a:gd name="connsiteY24" fmla="*/ 4490591 h 4491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4094754" h="4491324">
                <a:moveTo>
                  <a:pt x="1341464" y="4490591"/>
                </a:moveTo>
                <a:cubicBezTo>
                  <a:pt x="1874559" y="4203193"/>
                  <a:pt x="2410169" y="3897040"/>
                  <a:pt x="2824973" y="3455623"/>
                </a:cubicBezTo>
                <a:cubicBezTo>
                  <a:pt x="2979621" y="3291022"/>
                  <a:pt x="3122429" y="3090377"/>
                  <a:pt x="3120019" y="2864482"/>
                </a:cubicBezTo>
                <a:cubicBezTo>
                  <a:pt x="3117296" y="2601812"/>
                  <a:pt x="2915499" y="2378850"/>
                  <a:pt x="2687089" y="2249139"/>
                </a:cubicBezTo>
                <a:cubicBezTo>
                  <a:pt x="2377898" y="2073431"/>
                  <a:pt x="2015691" y="2023454"/>
                  <a:pt x="1675067" y="1921507"/>
                </a:cubicBezTo>
                <a:cubicBezTo>
                  <a:pt x="1463946" y="1858328"/>
                  <a:pt x="1259111" y="1774299"/>
                  <a:pt x="1064439" y="1671095"/>
                </a:cubicBezTo>
                <a:cubicBezTo>
                  <a:pt x="931898" y="1600791"/>
                  <a:pt x="793805" y="1508799"/>
                  <a:pt x="751790" y="1364733"/>
                </a:cubicBezTo>
                <a:cubicBezTo>
                  <a:pt x="702860" y="1196883"/>
                  <a:pt x="837457" y="1030217"/>
                  <a:pt x="943109" y="909276"/>
                </a:cubicBezTo>
                <a:cubicBezTo>
                  <a:pt x="1048761" y="788335"/>
                  <a:pt x="1320813" y="729317"/>
                  <a:pt x="1385704" y="639088"/>
                </a:cubicBezTo>
                <a:cubicBezTo>
                  <a:pt x="1450595" y="548859"/>
                  <a:pt x="1562770" y="471269"/>
                  <a:pt x="1332453" y="367904"/>
                </a:cubicBezTo>
                <a:cubicBezTo>
                  <a:pt x="1102136" y="264539"/>
                  <a:pt x="205653" y="37813"/>
                  <a:pt x="3801" y="18898"/>
                </a:cubicBezTo>
                <a:cubicBezTo>
                  <a:pt x="-72809" y="11719"/>
                  <a:pt x="1033602" y="1099"/>
                  <a:pt x="1053174" y="275"/>
                </a:cubicBezTo>
                <a:cubicBezTo>
                  <a:pt x="1285864" y="-9527"/>
                  <a:pt x="1709879" y="245269"/>
                  <a:pt x="1815571" y="384039"/>
                </a:cubicBezTo>
                <a:cubicBezTo>
                  <a:pt x="1921263" y="522809"/>
                  <a:pt x="1820914" y="725606"/>
                  <a:pt x="1687326" y="832895"/>
                </a:cubicBezTo>
                <a:cubicBezTo>
                  <a:pt x="1553738" y="940289"/>
                  <a:pt x="1384107" y="996239"/>
                  <a:pt x="1253453" y="1106987"/>
                </a:cubicBezTo>
                <a:cubicBezTo>
                  <a:pt x="1228097" y="1128465"/>
                  <a:pt x="1203370" y="1153507"/>
                  <a:pt x="1194464" y="1185673"/>
                </a:cubicBezTo>
                <a:cubicBezTo>
                  <a:pt x="1171204" y="1269807"/>
                  <a:pt x="1262883" y="1338120"/>
                  <a:pt x="1342616" y="1373534"/>
                </a:cubicBezTo>
                <a:cubicBezTo>
                  <a:pt x="1689841" y="1528077"/>
                  <a:pt x="2067555" y="1598067"/>
                  <a:pt x="2438144" y="1682516"/>
                </a:cubicBezTo>
                <a:cubicBezTo>
                  <a:pt x="2808733" y="1766964"/>
                  <a:pt x="3183199" y="1870272"/>
                  <a:pt x="3499619" y="2080975"/>
                </a:cubicBezTo>
                <a:cubicBezTo>
                  <a:pt x="3816040" y="2291678"/>
                  <a:pt x="4069595" y="2628005"/>
                  <a:pt x="4092960" y="3007396"/>
                </a:cubicBezTo>
                <a:cubicBezTo>
                  <a:pt x="4109305" y="3273210"/>
                  <a:pt x="4012388" y="3536090"/>
                  <a:pt x="3868846" y="3760413"/>
                </a:cubicBezTo>
                <a:cubicBezTo>
                  <a:pt x="3725200" y="3984737"/>
                  <a:pt x="3536500" y="4175847"/>
                  <a:pt x="3349267" y="4365175"/>
                </a:cubicBezTo>
                <a:cubicBezTo>
                  <a:pt x="3304109" y="4410857"/>
                  <a:pt x="3256437" y="4458111"/>
                  <a:pt x="3195353" y="4478017"/>
                </a:cubicBezTo>
                <a:cubicBezTo>
                  <a:pt x="3154805" y="4491219"/>
                  <a:pt x="3111218" y="4491324"/>
                  <a:pt x="3068470" y="4491324"/>
                </a:cubicBezTo>
                <a:lnTo>
                  <a:pt x="1341464" y="4490591"/>
                </a:lnTo>
                <a:close/>
              </a:path>
            </a:pathLst>
          </a:custGeom>
          <a:solidFill>
            <a:schemeClr val="bg2"/>
          </a:solidFill>
          <a:ln w="10463" cap="flat">
            <a:solidFill>
              <a:schemeClr val="bg2">
                <a:lumMod val="90000"/>
              </a:schemeClr>
            </a:solidFill>
            <a:prstDash val="solid"/>
            <a:miter/>
          </a:ln>
          <a:effectLst/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59C5A451-5D68-70AC-3705-E56C4A68790B}"/>
              </a:ext>
            </a:extLst>
          </p:cNvPr>
          <p:cNvSpPr/>
          <p:nvPr/>
        </p:nvSpPr>
        <p:spPr>
          <a:xfrm>
            <a:off x="3837579" y="2576952"/>
            <a:ext cx="3572999" cy="3417430"/>
          </a:xfrm>
          <a:custGeom>
            <a:avLst/>
            <a:gdLst>
              <a:gd name="connsiteX0" fmla="*/ 2142439 w 3325587"/>
              <a:gd name="connsiteY0" fmla="*/ 4344077 h 4344076"/>
              <a:gd name="connsiteX1" fmla="*/ 3036590 w 3325587"/>
              <a:gd name="connsiteY1" fmla="*/ 3644808 h 4344076"/>
              <a:gd name="connsiteX2" fmla="*/ 3259027 w 3325587"/>
              <a:gd name="connsiteY2" fmla="*/ 3296641 h 4344076"/>
              <a:gd name="connsiteX3" fmla="*/ 3323882 w 3325587"/>
              <a:gd name="connsiteY3" fmla="*/ 3029884 h 4344076"/>
              <a:gd name="connsiteX4" fmla="*/ 3185160 w 3325587"/>
              <a:gd name="connsiteY4" fmla="*/ 2544147 h 4344076"/>
              <a:gd name="connsiteX5" fmla="*/ 2894200 w 3325587"/>
              <a:gd name="connsiteY5" fmla="*/ 2227412 h 4344076"/>
              <a:gd name="connsiteX6" fmla="*/ 2520887 w 3325587"/>
              <a:gd name="connsiteY6" fmla="*/ 2000469 h 4344076"/>
              <a:gd name="connsiteX7" fmla="*/ 1542707 w 3325587"/>
              <a:gd name="connsiteY7" fmla="*/ 1724073 h 4344076"/>
              <a:gd name="connsiteX8" fmla="*/ 1228278 w 3325587"/>
              <a:gd name="connsiteY8" fmla="*/ 1644653 h 4344076"/>
              <a:gd name="connsiteX9" fmla="*/ 1085260 w 3325587"/>
              <a:gd name="connsiteY9" fmla="*/ 1601696 h 4344076"/>
              <a:gd name="connsiteX10" fmla="*/ 945385 w 3325587"/>
              <a:gd name="connsiteY10" fmla="*/ 1527200 h 4344076"/>
              <a:gd name="connsiteX11" fmla="*/ 707127 w 3325587"/>
              <a:gd name="connsiteY11" fmla="*/ 1362913 h 4344076"/>
              <a:gd name="connsiteX12" fmla="*/ 626869 w 3325587"/>
              <a:gd name="connsiteY12" fmla="*/ 1251852 h 4344076"/>
              <a:gd name="connsiteX13" fmla="*/ 855488 w 3325587"/>
              <a:gd name="connsiteY13" fmla="*/ 924849 h 4344076"/>
              <a:gd name="connsiteX14" fmla="*/ 1215390 w 3325587"/>
              <a:gd name="connsiteY14" fmla="*/ 727034 h 4344076"/>
              <a:gd name="connsiteX15" fmla="*/ 1307592 w 3325587"/>
              <a:gd name="connsiteY15" fmla="*/ 467192 h 4344076"/>
              <a:gd name="connsiteX16" fmla="*/ 1115016 w 3325587"/>
              <a:gd name="connsiteY16" fmla="*/ 261518 h 4344076"/>
              <a:gd name="connsiteX17" fmla="*/ 862403 w 3325587"/>
              <a:gd name="connsiteY17" fmla="*/ 176756 h 4344076"/>
              <a:gd name="connsiteX18" fmla="*/ 650967 w 3325587"/>
              <a:gd name="connsiteY18" fmla="*/ 119968 h 4344076"/>
              <a:gd name="connsiteX19" fmla="*/ 184823 w 3325587"/>
              <a:gd name="connsiteY19" fmla="*/ 18755 h 4344076"/>
              <a:gd name="connsiteX20" fmla="*/ 0 w 3325587"/>
              <a:gd name="connsiteY20" fmla="*/ 0 h 4344076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945385 w 3325587"/>
              <a:gd name="connsiteY10" fmla="*/ 1527200 h 4344077"/>
              <a:gd name="connsiteX11" fmla="*/ 707127 w 3325587"/>
              <a:gd name="connsiteY11" fmla="*/ 1362913 h 4344077"/>
              <a:gd name="connsiteX12" fmla="*/ 626869 w 3325587"/>
              <a:gd name="connsiteY12" fmla="*/ 1251852 h 4344077"/>
              <a:gd name="connsiteX13" fmla="*/ 855488 w 3325587"/>
              <a:gd name="connsiteY13" fmla="*/ 924849 h 4344077"/>
              <a:gd name="connsiteX14" fmla="*/ 1215390 w 3325587"/>
              <a:gd name="connsiteY14" fmla="*/ 727034 h 4344077"/>
              <a:gd name="connsiteX15" fmla="*/ 1307592 w 3325587"/>
              <a:gd name="connsiteY15" fmla="*/ 467192 h 4344077"/>
              <a:gd name="connsiteX16" fmla="*/ 862403 w 3325587"/>
              <a:gd name="connsiteY16" fmla="*/ 176756 h 4344077"/>
              <a:gd name="connsiteX17" fmla="*/ 650967 w 3325587"/>
              <a:gd name="connsiteY17" fmla="*/ 119968 h 4344077"/>
              <a:gd name="connsiteX18" fmla="*/ 184823 w 3325587"/>
              <a:gd name="connsiteY18" fmla="*/ 18755 h 4344077"/>
              <a:gd name="connsiteX19" fmla="*/ 0 w 3325587"/>
              <a:gd name="connsiteY19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945385 w 3325587"/>
              <a:gd name="connsiteY10" fmla="*/ 1527200 h 4344077"/>
              <a:gd name="connsiteX11" fmla="*/ 707127 w 3325587"/>
              <a:gd name="connsiteY11" fmla="*/ 1362913 h 4344077"/>
              <a:gd name="connsiteX12" fmla="*/ 626869 w 3325587"/>
              <a:gd name="connsiteY12" fmla="*/ 1251852 h 4344077"/>
              <a:gd name="connsiteX13" fmla="*/ 855488 w 3325587"/>
              <a:gd name="connsiteY13" fmla="*/ 924849 h 4344077"/>
              <a:gd name="connsiteX14" fmla="*/ 1215390 w 3325587"/>
              <a:gd name="connsiteY14" fmla="*/ 727034 h 4344077"/>
              <a:gd name="connsiteX15" fmla="*/ 1307592 w 3325587"/>
              <a:gd name="connsiteY15" fmla="*/ 467192 h 4344077"/>
              <a:gd name="connsiteX16" fmla="*/ 650967 w 3325587"/>
              <a:gd name="connsiteY16" fmla="*/ 119968 h 4344077"/>
              <a:gd name="connsiteX17" fmla="*/ 184823 w 3325587"/>
              <a:gd name="connsiteY17" fmla="*/ 18755 h 4344077"/>
              <a:gd name="connsiteX18" fmla="*/ 0 w 3325587"/>
              <a:gd name="connsiteY18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945385 w 3325587"/>
              <a:gd name="connsiteY10" fmla="*/ 1527200 h 4344077"/>
              <a:gd name="connsiteX11" fmla="*/ 707127 w 3325587"/>
              <a:gd name="connsiteY11" fmla="*/ 1362913 h 4344077"/>
              <a:gd name="connsiteX12" fmla="*/ 626869 w 3325587"/>
              <a:gd name="connsiteY12" fmla="*/ 1251852 h 4344077"/>
              <a:gd name="connsiteX13" fmla="*/ 855488 w 3325587"/>
              <a:gd name="connsiteY13" fmla="*/ 924849 h 4344077"/>
              <a:gd name="connsiteX14" fmla="*/ 1215390 w 3325587"/>
              <a:gd name="connsiteY14" fmla="*/ 727034 h 4344077"/>
              <a:gd name="connsiteX15" fmla="*/ 1307592 w 3325587"/>
              <a:gd name="connsiteY15" fmla="*/ 467192 h 4344077"/>
              <a:gd name="connsiteX16" fmla="*/ 650967 w 3325587"/>
              <a:gd name="connsiteY16" fmla="*/ 119968 h 4344077"/>
              <a:gd name="connsiteX17" fmla="*/ 0 w 3325587"/>
              <a:gd name="connsiteY17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945385 w 3325587"/>
              <a:gd name="connsiteY10" fmla="*/ 1527200 h 4344077"/>
              <a:gd name="connsiteX11" fmla="*/ 707127 w 3325587"/>
              <a:gd name="connsiteY11" fmla="*/ 1362913 h 4344077"/>
              <a:gd name="connsiteX12" fmla="*/ 626869 w 3325587"/>
              <a:gd name="connsiteY12" fmla="*/ 1251852 h 4344077"/>
              <a:gd name="connsiteX13" fmla="*/ 855488 w 3325587"/>
              <a:gd name="connsiteY13" fmla="*/ 924849 h 4344077"/>
              <a:gd name="connsiteX14" fmla="*/ 1215390 w 3325587"/>
              <a:gd name="connsiteY14" fmla="*/ 727034 h 4344077"/>
              <a:gd name="connsiteX15" fmla="*/ 1307592 w 3325587"/>
              <a:gd name="connsiteY15" fmla="*/ 467192 h 4344077"/>
              <a:gd name="connsiteX16" fmla="*/ 650967 w 3325587"/>
              <a:gd name="connsiteY16" fmla="*/ 119968 h 4344077"/>
              <a:gd name="connsiteX17" fmla="*/ 0 w 3325587"/>
              <a:gd name="connsiteY17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945385 w 3325587"/>
              <a:gd name="connsiteY10" fmla="*/ 1527200 h 4344077"/>
              <a:gd name="connsiteX11" fmla="*/ 707127 w 3325587"/>
              <a:gd name="connsiteY11" fmla="*/ 1362913 h 4344077"/>
              <a:gd name="connsiteX12" fmla="*/ 626869 w 3325587"/>
              <a:gd name="connsiteY12" fmla="*/ 1251852 h 4344077"/>
              <a:gd name="connsiteX13" fmla="*/ 855488 w 3325587"/>
              <a:gd name="connsiteY13" fmla="*/ 924849 h 4344077"/>
              <a:gd name="connsiteX14" fmla="*/ 1215390 w 3325587"/>
              <a:gd name="connsiteY14" fmla="*/ 727034 h 4344077"/>
              <a:gd name="connsiteX15" fmla="*/ 1246125 w 3325587"/>
              <a:gd name="connsiteY15" fmla="*/ 396268 h 4344077"/>
              <a:gd name="connsiteX16" fmla="*/ 650967 w 3325587"/>
              <a:gd name="connsiteY16" fmla="*/ 119968 h 4344077"/>
              <a:gd name="connsiteX17" fmla="*/ 0 w 3325587"/>
              <a:gd name="connsiteY17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945385 w 3325587"/>
              <a:gd name="connsiteY10" fmla="*/ 1527200 h 4344077"/>
              <a:gd name="connsiteX11" fmla="*/ 707127 w 3325587"/>
              <a:gd name="connsiteY11" fmla="*/ 1362913 h 4344077"/>
              <a:gd name="connsiteX12" fmla="*/ 626869 w 3325587"/>
              <a:gd name="connsiteY12" fmla="*/ 1251852 h 4344077"/>
              <a:gd name="connsiteX13" fmla="*/ 855488 w 3325587"/>
              <a:gd name="connsiteY13" fmla="*/ 924849 h 4344077"/>
              <a:gd name="connsiteX14" fmla="*/ 1205934 w 3325587"/>
              <a:gd name="connsiteY14" fmla="*/ 703393 h 4344077"/>
              <a:gd name="connsiteX15" fmla="*/ 1246125 w 3325587"/>
              <a:gd name="connsiteY15" fmla="*/ 396268 h 4344077"/>
              <a:gd name="connsiteX16" fmla="*/ 650967 w 3325587"/>
              <a:gd name="connsiteY16" fmla="*/ 119968 h 4344077"/>
              <a:gd name="connsiteX17" fmla="*/ 0 w 3325587"/>
              <a:gd name="connsiteY17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945385 w 3325587"/>
              <a:gd name="connsiteY10" fmla="*/ 1527200 h 4344077"/>
              <a:gd name="connsiteX11" fmla="*/ 707127 w 3325587"/>
              <a:gd name="connsiteY11" fmla="*/ 1362913 h 4344077"/>
              <a:gd name="connsiteX12" fmla="*/ 626869 w 3325587"/>
              <a:gd name="connsiteY12" fmla="*/ 1251852 h 4344077"/>
              <a:gd name="connsiteX13" fmla="*/ 855488 w 3325587"/>
              <a:gd name="connsiteY13" fmla="*/ 924849 h 4344077"/>
              <a:gd name="connsiteX14" fmla="*/ 1205934 w 3325587"/>
              <a:gd name="connsiteY14" fmla="*/ 703393 h 4344077"/>
              <a:gd name="connsiteX15" fmla="*/ 1246125 w 3325587"/>
              <a:gd name="connsiteY15" fmla="*/ 396268 h 4344077"/>
              <a:gd name="connsiteX16" fmla="*/ 726619 w 3325587"/>
              <a:gd name="connsiteY16" fmla="*/ 119968 h 4344077"/>
              <a:gd name="connsiteX17" fmla="*/ 0 w 3325587"/>
              <a:gd name="connsiteY17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945385 w 3325587"/>
              <a:gd name="connsiteY10" fmla="*/ 1527200 h 4344077"/>
              <a:gd name="connsiteX11" fmla="*/ 626869 w 3325587"/>
              <a:gd name="connsiteY11" fmla="*/ 1251852 h 4344077"/>
              <a:gd name="connsiteX12" fmla="*/ 855488 w 3325587"/>
              <a:gd name="connsiteY12" fmla="*/ 924849 h 4344077"/>
              <a:gd name="connsiteX13" fmla="*/ 1205934 w 3325587"/>
              <a:gd name="connsiteY13" fmla="*/ 703393 h 4344077"/>
              <a:gd name="connsiteX14" fmla="*/ 1246125 w 3325587"/>
              <a:gd name="connsiteY14" fmla="*/ 396268 h 4344077"/>
              <a:gd name="connsiteX15" fmla="*/ 726619 w 3325587"/>
              <a:gd name="connsiteY15" fmla="*/ 119968 h 4344077"/>
              <a:gd name="connsiteX16" fmla="*/ 0 w 3325587"/>
              <a:gd name="connsiteY16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945385 w 3325587"/>
              <a:gd name="connsiteY10" fmla="*/ 1527200 h 4344077"/>
              <a:gd name="connsiteX11" fmla="*/ 626869 w 3325587"/>
              <a:gd name="connsiteY11" fmla="*/ 1251852 h 4344077"/>
              <a:gd name="connsiteX12" fmla="*/ 855488 w 3325587"/>
              <a:gd name="connsiteY12" fmla="*/ 924849 h 4344077"/>
              <a:gd name="connsiteX13" fmla="*/ 1205934 w 3325587"/>
              <a:gd name="connsiteY13" fmla="*/ 703393 h 4344077"/>
              <a:gd name="connsiteX14" fmla="*/ 1246125 w 3325587"/>
              <a:gd name="connsiteY14" fmla="*/ 396268 h 4344077"/>
              <a:gd name="connsiteX15" fmla="*/ 726619 w 3325587"/>
              <a:gd name="connsiteY15" fmla="*/ 119968 h 4344077"/>
              <a:gd name="connsiteX16" fmla="*/ 0 w 3325587"/>
              <a:gd name="connsiteY16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1085260 w 3325587"/>
              <a:gd name="connsiteY9" fmla="*/ 1601696 h 4344077"/>
              <a:gd name="connsiteX10" fmla="*/ 626869 w 3325587"/>
              <a:gd name="connsiteY10" fmla="*/ 1251852 h 4344077"/>
              <a:gd name="connsiteX11" fmla="*/ 855488 w 3325587"/>
              <a:gd name="connsiteY11" fmla="*/ 924849 h 4344077"/>
              <a:gd name="connsiteX12" fmla="*/ 1205934 w 3325587"/>
              <a:gd name="connsiteY12" fmla="*/ 703393 h 4344077"/>
              <a:gd name="connsiteX13" fmla="*/ 1246125 w 3325587"/>
              <a:gd name="connsiteY13" fmla="*/ 396268 h 4344077"/>
              <a:gd name="connsiteX14" fmla="*/ 726619 w 3325587"/>
              <a:gd name="connsiteY14" fmla="*/ 119968 h 4344077"/>
              <a:gd name="connsiteX15" fmla="*/ 0 w 3325587"/>
              <a:gd name="connsiteY15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28278 w 3325587"/>
              <a:gd name="connsiteY8" fmla="*/ 1644653 h 4344077"/>
              <a:gd name="connsiteX9" fmla="*/ 929229 w 3325587"/>
              <a:gd name="connsiteY9" fmla="*/ 1544957 h 4344077"/>
              <a:gd name="connsiteX10" fmla="*/ 626869 w 3325587"/>
              <a:gd name="connsiteY10" fmla="*/ 1251852 h 4344077"/>
              <a:gd name="connsiteX11" fmla="*/ 855488 w 3325587"/>
              <a:gd name="connsiteY11" fmla="*/ 924849 h 4344077"/>
              <a:gd name="connsiteX12" fmla="*/ 1205934 w 3325587"/>
              <a:gd name="connsiteY12" fmla="*/ 703393 h 4344077"/>
              <a:gd name="connsiteX13" fmla="*/ 1246125 w 3325587"/>
              <a:gd name="connsiteY13" fmla="*/ 396268 h 4344077"/>
              <a:gd name="connsiteX14" fmla="*/ 726619 w 3325587"/>
              <a:gd name="connsiteY14" fmla="*/ 119968 h 4344077"/>
              <a:gd name="connsiteX15" fmla="*/ 0 w 3325587"/>
              <a:gd name="connsiteY15" fmla="*/ 0 h 4344077"/>
              <a:gd name="connsiteX0" fmla="*/ 2142439 w 3325587"/>
              <a:gd name="connsiteY0" fmla="*/ 4344077 h 4344077"/>
              <a:gd name="connsiteX1" fmla="*/ 3036590 w 3325587"/>
              <a:gd name="connsiteY1" fmla="*/ 3644808 h 4344077"/>
              <a:gd name="connsiteX2" fmla="*/ 3259027 w 3325587"/>
              <a:gd name="connsiteY2" fmla="*/ 3296641 h 4344077"/>
              <a:gd name="connsiteX3" fmla="*/ 3323882 w 3325587"/>
              <a:gd name="connsiteY3" fmla="*/ 3029884 h 4344077"/>
              <a:gd name="connsiteX4" fmla="*/ 3185160 w 3325587"/>
              <a:gd name="connsiteY4" fmla="*/ 2544147 h 4344077"/>
              <a:gd name="connsiteX5" fmla="*/ 2894200 w 3325587"/>
              <a:gd name="connsiteY5" fmla="*/ 2227412 h 4344077"/>
              <a:gd name="connsiteX6" fmla="*/ 2520887 w 3325587"/>
              <a:gd name="connsiteY6" fmla="*/ 2000469 h 4344077"/>
              <a:gd name="connsiteX7" fmla="*/ 1542707 w 3325587"/>
              <a:gd name="connsiteY7" fmla="*/ 1724073 h 4344077"/>
              <a:gd name="connsiteX8" fmla="*/ 1242463 w 3325587"/>
              <a:gd name="connsiteY8" fmla="*/ 1658838 h 4344077"/>
              <a:gd name="connsiteX9" fmla="*/ 929229 w 3325587"/>
              <a:gd name="connsiteY9" fmla="*/ 1544957 h 4344077"/>
              <a:gd name="connsiteX10" fmla="*/ 626869 w 3325587"/>
              <a:gd name="connsiteY10" fmla="*/ 1251852 h 4344077"/>
              <a:gd name="connsiteX11" fmla="*/ 855488 w 3325587"/>
              <a:gd name="connsiteY11" fmla="*/ 924849 h 4344077"/>
              <a:gd name="connsiteX12" fmla="*/ 1205934 w 3325587"/>
              <a:gd name="connsiteY12" fmla="*/ 703393 h 4344077"/>
              <a:gd name="connsiteX13" fmla="*/ 1246125 w 3325587"/>
              <a:gd name="connsiteY13" fmla="*/ 396268 h 4344077"/>
              <a:gd name="connsiteX14" fmla="*/ 726619 w 3325587"/>
              <a:gd name="connsiteY14" fmla="*/ 119968 h 4344077"/>
              <a:gd name="connsiteX15" fmla="*/ 0 w 3325587"/>
              <a:gd name="connsiteY15" fmla="*/ 0 h 4344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325587" h="4344077">
                <a:moveTo>
                  <a:pt x="2142439" y="4344077"/>
                </a:moveTo>
                <a:cubicBezTo>
                  <a:pt x="2479396" y="4164702"/>
                  <a:pt x="2788063" y="3936292"/>
                  <a:pt x="3036590" y="3644808"/>
                </a:cubicBezTo>
                <a:cubicBezTo>
                  <a:pt x="3125753" y="3540243"/>
                  <a:pt x="3201505" y="3421428"/>
                  <a:pt x="3259027" y="3296641"/>
                </a:cubicBezTo>
                <a:cubicBezTo>
                  <a:pt x="3296746" y="3214811"/>
                  <a:pt x="3317491" y="3119466"/>
                  <a:pt x="3323882" y="3029884"/>
                </a:cubicBezTo>
                <a:cubicBezTo>
                  <a:pt x="3336351" y="2855538"/>
                  <a:pt x="3279458" y="2689365"/>
                  <a:pt x="3185160" y="2544147"/>
                </a:cubicBezTo>
                <a:cubicBezTo>
                  <a:pt x="3106684" y="2423446"/>
                  <a:pt x="3005367" y="2318252"/>
                  <a:pt x="2894200" y="2227412"/>
                </a:cubicBezTo>
                <a:cubicBezTo>
                  <a:pt x="2781357" y="2135105"/>
                  <a:pt x="2656361" y="2055162"/>
                  <a:pt x="2520887" y="2000469"/>
                </a:cubicBezTo>
                <a:cubicBezTo>
                  <a:pt x="2206352" y="1873272"/>
                  <a:pt x="1870548" y="1806216"/>
                  <a:pt x="1542707" y="1724073"/>
                </a:cubicBezTo>
                <a:lnTo>
                  <a:pt x="1242463" y="1658838"/>
                </a:lnTo>
                <a:cubicBezTo>
                  <a:pt x="1193952" y="1646475"/>
                  <a:pt x="1031828" y="1612788"/>
                  <a:pt x="929229" y="1544957"/>
                </a:cubicBezTo>
                <a:cubicBezTo>
                  <a:pt x="826630" y="1477126"/>
                  <a:pt x="639159" y="1355203"/>
                  <a:pt x="626869" y="1251852"/>
                </a:cubicBezTo>
                <a:cubicBezTo>
                  <a:pt x="614579" y="1148501"/>
                  <a:pt x="758977" y="1016259"/>
                  <a:pt x="855488" y="924849"/>
                </a:cubicBezTo>
                <a:cubicBezTo>
                  <a:pt x="951999" y="833439"/>
                  <a:pt x="1140828" y="791490"/>
                  <a:pt x="1205934" y="703393"/>
                </a:cubicBezTo>
                <a:cubicBezTo>
                  <a:pt x="1271040" y="615296"/>
                  <a:pt x="1326011" y="493505"/>
                  <a:pt x="1246125" y="396268"/>
                </a:cubicBezTo>
                <a:cubicBezTo>
                  <a:pt x="1166239" y="299031"/>
                  <a:pt x="949626" y="181815"/>
                  <a:pt x="726619" y="119968"/>
                </a:cubicBezTo>
                <a:cubicBezTo>
                  <a:pt x="557220" y="72988"/>
                  <a:pt x="135618" y="24993"/>
                  <a:pt x="0" y="0"/>
                </a:cubicBezTo>
              </a:path>
            </a:pathLst>
          </a:custGeom>
          <a:noFill/>
          <a:ln w="10463" cap="flat">
            <a:solidFill>
              <a:schemeClr val="tx1"/>
            </a:solidFill>
            <a:prstDash val="lgDash"/>
            <a:miter/>
          </a:ln>
        </p:spPr>
        <p:txBody>
          <a:bodyPr rtlCol="0" anchor="ctr"/>
          <a:lstStyle/>
          <a:p>
            <a:endParaRPr lang="en-IN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EC78218-3283-617B-966C-4DFA35AE2788}"/>
              </a:ext>
            </a:extLst>
          </p:cNvPr>
          <p:cNvSpPr txBox="1"/>
          <p:nvPr/>
        </p:nvSpPr>
        <p:spPr>
          <a:xfrm>
            <a:off x="6090480" y="2142388"/>
            <a:ext cx="1119551" cy="225358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Year 5</a:t>
            </a:r>
            <a:endParaRPr lang="en-IN" sz="1400" dirty="0">
              <a:solidFill>
                <a:schemeClr val="bg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4D7BE6F-E203-DD2F-F98A-D137B6A258F8}"/>
              </a:ext>
            </a:extLst>
          </p:cNvPr>
          <p:cNvGrpSpPr/>
          <p:nvPr/>
        </p:nvGrpSpPr>
        <p:grpSpPr>
          <a:xfrm>
            <a:off x="7410578" y="4534622"/>
            <a:ext cx="4659977" cy="1582222"/>
            <a:chOff x="7802644" y="4214283"/>
            <a:chExt cx="4659977" cy="158222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1A86F98-C396-5806-322E-97296EA28DBB}"/>
                </a:ext>
              </a:extLst>
            </p:cNvPr>
            <p:cNvSpPr/>
            <p:nvPr/>
          </p:nvSpPr>
          <p:spPr bwMode="auto">
            <a:xfrm>
              <a:off x="8412154" y="4475795"/>
              <a:ext cx="1670115" cy="31631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IN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1A27A43-AAC9-5CC2-AE5C-048FE95F4BF3}"/>
                </a:ext>
              </a:extLst>
            </p:cNvPr>
            <p:cNvSpPr/>
            <p:nvPr/>
          </p:nvSpPr>
          <p:spPr>
            <a:xfrm>
              <a:off x="7802644" y="5373882"/>
              <a:ext cx="1268485" cy="304246"/>
            </a:xfrm>
            <a:custGeom>
              <a:avLst/>
              <a:gdLst>
                <a:gd name="connsiteX0" fmla="*/ 1175156 w 1175156"/>
                <a:gd name="connsiteY0" fmla="*/ 192472 h 384943"/>
                <a:gd name="connsiteX1" fmla="*/ 587578 w 1175156"/>
                <a:gd name="connsiteY1" fmla="*/ 384943 h 384943"/>
                <a:gd name="connsiteX2" fmla="*/ 0 w 1175156"/>
                <a:gd name="connsiteY2" fmla="*/ 192472 h 384943"/>
                <a:gd name="connsiteX3" fmla="*/ 587578 w 1175156"/>
                <a:gd name="connsiteY3" fmla="*/ 0 h 384943"/>
                <a:gd name="connsiteX4" fmla="*/ 1175156 w 1175156"/>
                <a:gd name="connsiteY4" fmla="*/ 192472 h 38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75156" h="384943">
                  <a:moveTo>
                    <a:pt x="1175156" y="192472"/>
                  </a:moveTo>
                  <a:cubicBezTo>
                    <a:pt x="1175156" y="298771"/>
                    <a:pt x="912089" y="384943"/>
                    <a:pt x="587578" y="384943"/>
                  </a:cubicBezTo>
                  <a:cubicBezTo>
                    <a:pt x="263067" y="384943"/>
                    <a:pt x="0" y="298771"/>
                    <a:pt x="0" y="192472"/>
                  </a:cubicBezTo>
                  <a:cubicBezTo>
                    <a:pt x="0" y="86172"/>
                    <a:pt x="263068" y="0"/>
                    <a:pt x="587578" y="0"/>
                  </a:cubicBezTo>
                  <a:cubicBezTo>
                    <a:pt x="912088" y="0"/>
                    <a:pt x="1175156" y="86172"/>
                    <a:pt x="1175156" y="192472"/>
                  </a:cubicBezTo>
                  <a:close/>
                </a:path>
              </a:pathLst>
            </a:custGeom>
            <a:noFill/>
            <a:ln w="10463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08201E6-28AF-A083-8CC3-2F3FFC03CC08}"/>
                </a:ext>
              </a:extLst>
            </p:cNvPr>
            <p:cNvSpPr/>
            <p:nvPr/>
          </p:nvSpPr>
          <p:spPr>
            <a:xfrm>
              <a:off x="8115581" y="5445017"/>
              <a:ext cx="642611" cy="156180"/>
            </a:xfrm>
            <a:custGeom>
              <a:avLst/>
              <a:gdLst>
                <a:gd name="connsiteX0" fmla="*/ 595331 w 595331"/>
                <a:gd name="connsiteY0" fmla="*/ 98803 h 197605"/>
                <a:gd name="connsiteX1" fmla="*/ 297666 w 595331"/>
                <a:gd name="connsiteY1" fmla="*/ 197605 h 197605"/>
                <a:gd name="connsiteX2" fmla="*/ 0 w 595331"/>
                <a:gd name="connsiteY2" fmla="*/ 98803 h 197605"/>
                <a:gd name="connsiteX3" fmla="*/ 297666 w 595331"/>
                <a:gd name="connsiteY3" fmla="*/ 0 h 197605"/>
                <a:gd name="connsiteX4" fmla="*/ 595331 w 595331"/>
                <a:gd name="connsiteY4" fmla="*/ 98803 h 197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5331" h="197605">
                  <a:moveTo>
                    <a:pt x="595331" y="98803"/>
                  </a:moveTo>
                  <a:cubicBezTo>
                    <a:pt x="595331" y="153370"/>
                    <a:pt x="462062" y="197605"/>
                    <a:pt x="297666" y="197605"/>
                  </a:cubicBezTo>
                  <a:cubicBezTo>
                    <a:pt x="133269" y="197605"/>
                    <a:pt x="0" y="153370"/>
                    <a:pt x="0" y="98803"/>
                  </a:cubicBezTo>
                  <a:cubicBezTo>
                    <a:pt x="0" y="44236"/>
                    <a:pt x="133270" y="0"/>
                    <a:pt x="297666" y="0"/>
                  </a:cubicBezTo>
                  <a:cubicBezTo>
                    <a:pt x="462062" y="0"/>
                    <a:pt x="595331" y="44236"/>
                    <a:pt x="595331" y="98803"/>
                  </a:cubicBezTo>
                  <a:close/>
                </a:path>
              </a:pathLst>
            </a:custGeom>
            <a:solidFill>
              <a:schemeClr val="accent1"/>
            </a:solidFill>
            <a:ln w="10463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4DF0315E-9F47-3729-BE43-2484665EBD77}"/>
                </a:ext>
              </a:extLst>
            </p:cNvPr>
            <p:cNvSpPr/>
            <p:nvPr/>
          </p:nvSpPr>
          <p:spPr>
            <a:xfrm>
              <a:off x="8329770" y="4214283"/>
              <a:ext cx="214233" cy="1308824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04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D1A8957-1AB1-8335-A425-4C845F05402B}"/>
                </a:ext>
              </a:extLst>
            </p:cNvPr>
            <p:cNvSpPr/>
            <p:nvPr/>
          </p:nvSpPr>
          <p:spPr>
            <a:xfrm>
              <a:off x="8162686" y="4408064"/>
              <a:ext cx="548402" cy="533961"/>
            </a:xfrm>
            <a:custGeom>
              <a:avLst/>
              <a:gdLst>
                <a:gd name="connsiteX0" fmla="*/ 508054 w 508053"/>
                <a:gd name="connsiteY0" fmla="*/ 253975 h 675589"/>
                <a:gd name="connsiteX1" fmla="*/ 254079 w 508053"/>
                <a:gd name="connsiteY1" fmla="*/ 675589 h 675589"/>
                <a:gd name="connsiteX2" fmla="*/ 0 w 508053"/>
                <a:gd name="connsiteY2" fmla="*/ 253975 h 675589"/>
                <a:gd name="connsiteX3" fmla="*/ 253975 w 508053"/>
                <a:gd name="connsiteY3" fmla="*/ 0 h 675589"/>
                <a:gd name="connsiteX4" fmla="*/ 508054 w 508053"/>
                <a:gd name="connsiteY4" fmla="*/ 253975 h 675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8053" h="675589">
                  <a:moveTo>
                    <a:pt x="508054" y="253975"/>
                  </a:moveTo>
                  <a:cubicBezTo>
                    <a:pt x="508054" y="394268"/>
                    <a:pt x="254079" y="675589"/>
                    <a:pt x="254079" y="675589"/>
                  </a:cubicBezTo>
                  <a:cubicBezTo>
                    <a:pt x="254079" y="675589"/>
                    <a:pt x="0" y="394268"/>
                    <a:pt x="0" y="253975"/>
                  </a:cubicBezTo>
                  <a:cubicBezTo>
                    <a:pt x="0" y="113681"/>
                    <a:pt x="113681" y="0"/>
                    <a:pt x="253975" y="0"/>
                  </a:cubicBezTo>
                  <a:cubicBezTo>
                    <a:pt x="394373" y="0"/>
                    <a:pt x="508054" y="113681"/>
                    <a:pt x="508054" y="25397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04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DA11B09B-9ED2-0BD0-73B6-414930329031}"/>
                </a:ext>
              </a:extLst>
            </p:cNvPr>
            <p:cNvSpPr txBox="1"/>
            <p:nvPr/>
          </p:nvSpPr>
          <p:spPr>
            <a:xfrm>
              <a:off x="8680997" y="4484334"/>
              <a:ext cx="2083605" cy="30777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EXPENSE RATIO</a:t>
              </a:r>
              <a:endParaRPr lang="en-IN" sz="1400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1BF457A-DF2A-B7E9-A7DE-4897A63A9E64}"/>
                </a:ext>
              </a:extLst>
            </p:cNvPr>
            <p:cNvSpPr txBox="1"/>
            <p:nvPr/>
          </p:nvSpPr>
          <p:spPr>
            <a:xfrm>
              <a:off x="9109615" y="4842398"/>
              <a:ext cx="3353006" cy="954107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anchor="ctr">
              <a:spAutoFit/>
            </a:bodyPr>
            <a:lstStyle/>
            <a:p>
              <a:pPr algn="just"/>
              <a:r>
                <a:rPr lang="en-US" sz="1400" b="1" dirty="0">
                  <a:cs typeface="Arial" pitchFamily="34" charset="0"/>
                </a:rPr>
                <a:t>Birla has high expense ratio and low performance compared to the competitors. This has to be addressed quickly to gain major share of customers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1DA5E157-FC20-9614-2346-6418DE2AEE10}"/>
                </a:ext>
              </a:extLst>
            </p:cNvPr>
            <p:cNvSpPr txBox="1"/>
            <p:nvPr/>
          </p:nvSpPr>
          <p:spPr>
            <a:xfrm>
              <a:off x="8232540" y="4492046"/>
              <a:ext cx="418704" cy="2704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en-IN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3203055-954D-D51D-23C6-563D0CE38EBD}"/>
              </a:ext>
            </a:extLst>
          </p:cNvPr>
          <p:cNvGrpSpPr/>
          <p:nvPr/>
        </p:nvGrpSpPr>
        <p:grpSpPr>
          <a:xfrm>
            <a:off x="1421232" y="3793772"/>
            <a:ext cx="5097858" cy="1619494"/>
            <a:chOff x="1162728" y="3817583"/>
            <a:chExt cx="5097858" cy="161949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7EE2C319-BFA8-9A5F-17F1-DCA1B19E5CCE}"/>
                </a:ext>
              </a:extLst>
            </p:cNvPr>
            <p:cNvSpPr/>
            <p:nvPr/>
          </p:nvSpPr>
          <p:spPr>
            <a:xfrm>
              <a:off x="5627903" y="3817583"/>
              <a:ext cx="182811" cy="1116907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04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554CFDB-94E9-5A89-D643-F10ED94E3860}"/>
                </a:ext>
              </a:extLst>
            </p:cNvPr>
            <p:cNvSpPr txBox="1"/>
            <p:nvPr/>
          </p:nvSpPr>
          <p:spPr>
            <a:xfrm>
              <a:off x="1162728" y="4482970"/>
              <a:ext cx="3924643" cy="954107"/>
            </a:xfrm>
            <a:prstGeom prst="rect">
              <a:avLst/>
            </a:prstGeom>
            <a:noFill/>
            <a:ln>
              <a:solidFill>
                <a:srgbClr val="CA1F34"/>
              </a:solidFill>
            </a:ln>
          </p:spPr>
          <p:txBody>
            <a:bodyPr wrap="square" anchor="ctr">
              <a:spAutoFit/>
            </a:bodyPr>
            <a:lstStyle/>
            <a:p>
              <a:pPr algn="just"/>
              <a:r>
                <a:rPr lang="en-US" sz="1400" b="1" dirty="0">
                  <a:cs typeface="Arial" pitchFamily="34" charset="0"/>
                </a:rPr>
                <a:t>Retail investor market is fastest growing market but Birla growth has been lowest here. Current products should be streamlined to capture this share of growing new amateur customers </a:t>
              </a: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837425F-4E23-CB77-F47D-BCAE065DFABE}"/>
                </a:ext>
              </a:extLst>
            </p:cNvPr>
            <p:cNvGrpSpPr/>
            <p:nvPr/>
          </p:nvGrpSpPr>
          <p:grpSpPr>
            <a:xfrm>
              <a:off x="3798181" y="4052693"/>
              <a:ext cx="2462405" cy="1014045"/>
              <a:chOff x="3798181" y="4052693"/>
              <a:chExt cx="2462405" cy="1014045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D03383A5-6BB7-AEE2-60F4-660A8CE790F1}"/>
                  </a:ext>
                </a:extLst>
              </p:cNvPr>
              <p:cNvSpPr/>
              <p:nvPr/>
            </p:nvSpPr>
            <p:spPr bwMode="auto">
              <a:xfrm>
                <a:off x="3798181" y="4052693"/>
                <a:ext cx="1847553" cy="31631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IN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9CCEE3-624E-4131-5537-70874EA8B971}"/>
                  </a:ext>
                </a:extLst>
              </p:cNvPr>
              <p:cNvSpPr/>
              <p:nvPr/>
            </p:nvSpPr>
            <p:spPr>
              <a:xfrm>
                <a:off x="5178031" y="4807211"/>
                <a:ext cx="1082555" cy="259527"/>
              </a:xfrm>
              <a:custGeom>
                <a:avLst/>
                <a:gdLst>
                  <a:gd name="connsiteX0" fmla="*/ 1002906 w 1002906"/>
                  <a:gd name="connsiteY0" fmla="*/ 164182 h 328364"/>
                  <a:gd name="connsiteX1" fmla="*/ 501453 w 1002906"/>
                  <a:gd name="connsiteY1" fmla="*/ 328365 h 328364"/>
                  <a:gd name="connsiteX2" fmla="*/ 0 w 1002906"/>
                  <a:gd name="connsiteY2" fmla="*/ 164182 h 328364"/>
                  <a:gd name="connsiteX3" fmla="*/ 501453 w 1002906"/>
                  <a:gd name="connsiteY3" fmla="*/ 0 h 328364"/>
                  <a:gd name="connsiteX4" fmla="*/ 1002906 w 1002906"/>
                  <a:gd name="connsiteY4" fmla="*/ 164182 h 328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2906" h="328364">
                    <a:moveTo>
                      <a:pt x="1002906" y="164182"/>
                    </a:moveTo>
                    <a:cubicBezTo>
                      <a:pt x="1002906" y="254858"/>
                      <a:pt x="778398" y="328365"/>
                      <a:pt x="501453" y="328365"/>
                    </a:cubicBezTo>
                    <a:cubicBezTo>
                      <a:pt x="224509" y="328365"/>
                      <a:pt x="0" y="254858"/>
                      <a:pt x="0" y="164182"/>
                    </a:cubicBezTo>
                    <a:cubicBezTo>
                      <a:pt x="0" y="73507"/>
                      <a:pt x="224509" y="0"/>
                      <a:pt x="501453" y="0"/>
                    </a:cubicBezTo>
                    <a:cubicBezTo>
                      <a:pt x="778398" y="0"/>
                      <a:pt x="1002906" y="73507"/>
                      <a:pt x="1002906" y="164182"/>
                    </a:cubicBezTo>
                    <a:close/>
                  </a:path>
                </a:pathLst>
              </a:custGeom>
              <a:noFill/>
              <a:ln w="10463" cap="flat">
                <a:solidFill>
                  <a:schemeClr val="accent2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DCF9345-34D5-430E-086D-117CD5C8B1F6}"/>
                  </a:ext>
                </a:extLst>
              </p:cNvPr>
              <p:cNvSpPr/>
              <p:nvPr/>
            </p:nvSpPr>
            <p:spPr>
              <a:xfrm>
                <a:off x="5445164" y="4867911"/>
                <a:ext cx="548290" cy="133324"/>
              </a:xfrm>
              <a:custGeom>
                <a:avLst/>
                <a:gdLst>
                  <a:gd name="connsiteX0" fmla="*/ 507949 w 507949"/>
                  <a:gd name="connsiteY0" fmla="*/ 84344 h 168687"/>
                  <a:gd name="connsiteX1" fmla="*/ 253975 w 507949"/>
                  <a:gd name="connsiteY1" fmla="*/ 168688 h 168687"/>
                  <a:gd name="connsiteX2" fmla="*/ 0 w 507949"/>
                  <a:gd name="connsiteY2" fmla="*/ 84344 h 168687"/>
                  <a:gd name="connsiteX3" fmla="*/ 253975 w 507949"/>
                  <a:gd name="connsiteY3" fmla="*/ 0 h 168687"/>
                  <a:gd name="connsiteX4" fmla="*/ 507949 w 507949"/>
                  <a:gd name="connsiteY4" fmla="*/ 84344 h 1686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7949" h="168687">
                    <a:moveTo>
                      <a:pt x="507949" y="84344"/>
                    </a:moveTo>
                    <a:cubicBezTo>
                      <a:pt x="507949" y="130926"/>
                      <a:pt x="394241" y="168688"/>
                      <a:pt x="253975" y="168688"/>
                    </a:cubicBezTo>
                    <a:cubicBezTo>
                      <a:pt x="113708" y="168688"/>
                      <a:pt x="0" y="130926"/>
                      <a:pt x="0" y="84344"/>
                    </a:cubicBezTo>
                    <a:cubicBezTo>
                      <a:pt x="0" y="37762"/>
                      <a:pt x="113708" y="0"/>
                      <a:pt x="253975" y="0"/>
                    </a:cubicBezTo>
                    <a:cubicBezTo>
                      <a:pt x="394241" y="0"/>
                      <a:pt x="507949" y="37762"/>
                      <a:pt x="507949" y="8434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0463" cap="flat">
                <a:noFill/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EBD1AAD5-5167-742D-EE1C-BC1EBC06D34A}"/>
                  </a:ext>
                </a:extLst>
              </p:cNvPr>
              <p:cNvSpPr txBox="1"/>
              <p:nvPr/>
            </p:nvSpPr>
            <p:spPr>
              <a:xfrm>
                <a:off x="3881602" y="4058679"/>
                <a:ext cx="1631358" cy="307777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r"/>
                <a:r>
                  <a:rPr lang="en-US" sz="1400" b="1" dirty="0">
                    <a:solidFill>
                      <a:schemeClr val="bg1"/>
                    </a:solidFill>
                  </a:rPr>
                  <a:t>RETAIL INVESTORS</a:t>
                </a:r>
                <a:endParaRPr lang="en-IN" sz="1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1EBA0DE-4334-7B65-3315-CA0FD78DEBC8}"/>
                </a:ext>
              </a:extLst>
            </p:cNvPr>
            <p:cNvSpPr/>
            <p:nvPr/>
          </p:nvSpPr>
          <p:spPr>
            <a:xfrm>
              <a:off x="5485313" y="3982999"/>
              <a:ext cx="467992" cy="455705"/>
            </a:xfrm>
            <a:custGeom>
              <a:avLst/>
              <a:gdLst>
                <a:gd name="connsiteX0" fmla="*/ 433559 w 433559"/>
                <a:gd name="connsiteY0" fmla="*/ 216780 h 576576"/>
                <a:gd name="connsiteX1" fmla="*/ 216780 w 433559"/>
                <a:gd name="connsiteY1" fmla="*/ 576577 h 576576"/>
                <a:gd name="connsiteX2" fmla="*/ 0 w 433559"/>
                <a:gd name="connsiteY2" fmla="*/ 216780 h 576576"/>
                <a:gd name="connsiteX3" fmla="*/ 216780 w 433559"/>
                <a:gd name="connsiteY3" fmla="*/ 0 h 576576"/>
                <a:gd name="connsiteX4" fmla="*/ 433559 w 433559"/>
                <a:gd name="connsiteY4" fmla="*/ 216780 h 576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559" h="576576">
                  <a:moveTo>
                    <a:pt x="433559" y="216780"/>
                  </a:moveTo>
                  <a:cubicBezTo>
                    <a:pt x="433559" y="336537"/>
                    <a:pt x="216780" y="576577"/>
                    <a:pt x="216780" y="576577"/>
                  </a:cubicBezTo>
                  <a:cubicBezTo>
                    <a:pt x="216780" y="576577"/>
                    <a:pt x="0" y="336432"/>
                    <a:pt x="0" y="216780"/>
                  </a:cubicBezTo>
                  <a:cubicBezTo>
                    <a:pt x="0" y="97126"/>
                    <a:pt x="97022" y="0"/>
                    <a:pt x="216780" y="0"/>
                  </a:cubicBezTo>
                  <a:cubicBezTo>
                    <a:pt x="336537" y="0"/>
                    <a:pt x="433559" y="97021"/>
                    <a:pt x="433559" y="216780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04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63BC436-342F-22BE-D096-AFDA215F2163}"/>
              </a:ext>
            </a:extLst>
          </p:cNvPr>
          <p:cNvGrpSpPr/>
          <p:nvPr/>
        </p:nvGrpSpPr>
        <p:grpSpPr>
          <a:xfrm>
            <a:off x="5293776" y="2511498"/>
            <a:ext cx="5677142" cy="1477017"/>
            <a:chOff x="6773590" y="2823787"/>
            <a:chExt cx="5677142" cy="1477017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D8BADCB1-3584-88CB-E5EE-459E360B1EEF}"/>
                </a:ext>
              </a:extLst>
            </p:cNvPr>
            <p:cNvSpPr/>
            <p:nvPr/>
          </p:nvSpPr>
          <p:spPr bwMode="auto">
            <a:xfrm>
              <a:off x="7210032" y="2989010"/>
              <a:ext cx="1883632" cy="28995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IN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4CDEE74-9FF8-EE4F-205A-CA7560E9970E}"/>
                </a:ext>
              </a:extLst>
            </p:cNvPr>
            <p:cNvSpPr/>
            <p:nvPr/>
          </p:nvSpPr>
          <p:spPr>
            <a:xfrm>
              <a:off x="6773590" y="3678422"/>
              <a:ext cx="934852" cy="224250"/>
            </a:xfrm>
            <a:custGeom>
              <a:avLst/>
              <a:gdLst>
                <a:gd name="connsiteX0" fmla="*/ 866070 w 866070"/>
                <a:gd name="connsiteY0" fmla="*/ 141865 h 283730"/>
                <a:gd name="connsiteX1" fmla="*/ 433035 w 866070"/>
                <a:gd name="connsiteY1" fmla="*/ 283731 h 283730"/>
                <a:gd name="connsiteX2" fmla="*/ 0 w 866070"/>
                <a:gd name="connsiteY2" fmla="*/ 141865 h 283730"/>
                <a:gd name="connsiteX3" fmla="*/ 433035 w 866070"/>
                <a:gd name="connsiteY3" fmla="*/ 0 h 283730"/>
                <a:gd name="connsiteX4" fmla="*/ 866070 w 866070"/>
                <a:gd name="connsiteY4" fmla="*/ 141865 h 28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6070" h="283730">
                  <a:moveTo>
                    <a:pt x="866070" y="141865"/>
                  </a:moveTo>
                  <a:cubicBezTo>
                    <a:pt x="866070" y="220215"/>
                    <a:pt x="672194" y="283731"/>
                    <a:pt x="433035" y="283731"/>
                  </a:cubicBezTo>
                  <a:cubicBezTo>
                    <a:pt x="193877" y="283731"/>
                    <a:pt x="0" y="220215"/>
                    <a:pt x="0" y="141865"/>
                  </a:cubicBezTo>
                  <a:cubicBezTo>
                    <a:pt x="0" y="63515"/>
                    <a:pt x="193877" y="0"/>
                    <a:pt x="433035" y="0"/>
                  </a:cubicBezTo>
                  <a:cubicBezTo>
                    <a:pt x="672194" y="0"/>
                    <a:pt x="866070" y="63515"/>
                    <a:pt x="866070" y="141865"/>
                  </a:cubicBezTo>
                  <a:close/>
                </a:path>
              </a:pathLst>
            </a:custGeom>
            <a:noFill/>
            <a:ln w="10463" cap="flat">
              <a:solidFill>
                <a:schemeClr val="accent3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D4F4DDD9-3737-73D5-1629-F7F8A5712679}"/>
                </a:ext>
              </a:extLst>
            </p:cNvPr>
            <p:cNvSpPr/>
            <p:nvPr/>
          </p:nvSpPr>
          <p:spPr>
            <a:xfrm>
              <a:off x="7004193" y="3730923"/>
              <a:ext cx="473646" cy="115106"/>
            </a:xfrm>
            <a:custGeom>
              <a:avLst/>
              <a:gdLst>
                <a:gd name="connsiteX0" fmla="*/ 438798 w 438797"/>
                <a:gd name="connsiteY0" fmla="*/ 72819 h 145637"/>
                <a:gd name="connsiteX1" fmla="*/ 219399 w 438797"/>
                <a:gd name="connsiteY1" fmla="*/ 145637 h 145637"/>
                <a:gd name="connsiteX2" fmla="*/ 0 w 438797"/>
                <a:gd name="connsiteY2" fmla="*/ 72819 h 145637"/>
                <a:gd name="connsiteX3" fmla="*/ 219399 w 438797"/>
                <a:gd name="connsiteY3" fmla="*/ 0 h 145637"/>
                <a:gd name="connsiteX4" fmla="*/ 438798 w 438797"/>
                <a:gd name="connsiteY4" fmla="*/ 72819 h 1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8797" h="145637">
                  <a:moveTo>
                    <a:pt x="438798" y="72819"/>
                  </a:moveTo>
                  <a:cubicBezTo>
                    <a:pt x="438798" y="113035"/>
                    <a:pt x="340570" y="145637"/>
                    <a:pt x="219399" y="145637"/>
                  </a:cubicBezTo>
                  <a:cubicBezTo>
                    <a:pt x="98228" y="145637"/>
                    <a:pt x="0" y="113035"/>
                    <a:pt x="0" y="72819"/>
                  </a:cubicBezTo>
                  <a:cubicBezTo>
                    <a:pt x="0" y="32602"/>
                    <a:pt x="98228" y="0"/>
                    <a:pt x="219399" y="0"/>
                  </a:cubicBezTo>
                  <a:cubicBezTo>
                    <a:pt x="340570" y="0"/>
                    <a:pt x="438798" y="32602"/>
                    <a:pt x="438798" y="72819"/>
                  </a:cubicBezTo>
                  <a:close/>
                </a:path>
              </a:pathLst>
            </a:custGeom>
            <a:solidFill>
              <a:schemeClr val="accent3"/>
            </a:solidFill>
            <a:ln w="10463" cap="flat">
              <a:noFill/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5974783E-30CB-F34C-22F5-0F7E715203AC}"/>
                </a:ext>
              </a:extLst>
            </p:cNvPr>
            <p:cNvSpPr/>
            <p:nvPr/>
          </p:nvSpPr>
          <p:spPr>
            <a:xfrm>
              <a:off x="7162082" y="2823787"/>
              <a:ext cx="157868" cy="964607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04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BC46F496-193F-283C-83AD-83C2C5D6F85C}"/>
                </a:ext>
              </a:extLst>
            </p:cNvPr>
            <p:cNvSpPr/>
            <p:nvPr/>
          </p:nvSpPr>
          <p:spPr>
            <a:xfrm>
              <a:off x="7038914" y="2966583"/>
              <a:ext cx="404205" cy="393598"/>
            </a:xfrm>
            <a:custGeom>
              <a:avLst/>
              <a:gdLst>
                <a:gd name="connsiteX0" fmla="*/ 374466 w 374465"/>
                <a:gd name="connsiteY0" fmla="*/ 187233 h 497995"/>
                <a:gd name="connsiteX1" fmla="*/ 187233 w 374465"/>
                <a:gd name="connsiteY1" fmla="*/ 497996 h 497995"/>
                <a:gd name="connsiteX2" fmla="*/ 0 w 374465"/>
                <a:gd name="connsiteY2" fmla="*/ 187233 h 497995"/>
                <a:gd name="connsiteX3" fmla="*/ 187233 w 374465"/>
                <a:gd name="connsiteY3" fmla="*/ 0 h 497995"/>
                <a:gd name="connsiteX4" fmla="*/ 374466 w 374465"/>
                <a:gd name="connsiteY4" fmla="*/ 187233 h 497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4465" h="497995">
                  <a:moveTo>
                    <a:pt x="374466" y="187233"/>
                  </a:moveTo>
                  <a:cubicBezTo>
                    <a:pt x="374466" y="290646"/>
                    <a:pt x="187233" y="497996"/>
                    <a:pt x="187233" y="497996"/>
                  </a:cubicBezTo>
                  <a:cubicBezTo>
                    <a:pt x="187233" y="497996"/>
                    <a:pt x="0" y="290646"/>
                    <a:pt x="0" y="187233"/>
                  </a:cubicBezTo>
                  <a:cubicBezTo>
                    <a:pt x="0" y="83820"/>
                    <a:pt x="83820" y="0"/>
                    <a:pt x="187233" y="0"/>
                  </a:cubicBezTo>
                  <a:cubicBezTo>
                    <a:pt x="290646" y="0"/>
                    <a:pt x="374466" y="83820"/>
                    <a:pt x="374466" y="187233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04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071EEBFD-96CE-A6CC-F0A0-4433330C55EE}"/>
                </a:ext>
              </a:extLst>
            </p:cNvPr>
            <p:cNvSpPr txBox="1"/>
            <p:nvPr/>
          </p:nvSpPr>
          <p:spPr>
            <a:xfrm>
              <a:off x="7319950" y="2980099"/>
              <a:ext cx="1720503" cy="30777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bg1"/>
                  </a:solidFill>
                  <a:cs typeface="Arial" pitchFamily="34" charset="0"/>
                </a:rPr>
                <a:t>URBAN GROWTH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DABE5708-0FE2-29B4-F62E-C8F6FC839742}"/>
                </a:ext>
              </a:extLst>
            </p:cNvPr>
            <p:cNvSpPr txBox="1"/>
            <p:nvPr/>
          </p:nvSpPr>
          <p:spPr>
            <a:xfrm>
              <a:off x="8198167" y="3346697"/>
              <a:ext cx="4252565" cy="954107"/>
            </a:xfrm>
            <a:prstGeom prst="rect">
              <a:avLst/>
            </a:prstGeom>
            <a:noFill/>
            <a:ln>
              <a:solidFill>
                <a:srgbClr val="FAA61A"/>
              </a:solidFill>
            </a:ln>
          </p:spPr>
          <p:txBody>
            <a:bodyPr wrap="square" anchor="ctr">
              <a:spAutoFit/>
            </a:bodyPr>
            <a:lstStyle/>
            <a:p>
              <a:pPr algn="just"/>
              <a:r>
                <a:rPr lang="en-US" sz="1400" b="1" dirty="0">
                  <a:cs typeface="Arial" pitchFamily="34" charset="0"/>
                </a:rPr>
                <a:t>The top 30 urban cities have been growing tremendously but Birla growth has been sub par compared with it. Focus should be to gain maximum share of urban customers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C4E2E42-54CF-F159-7EA9-FBE5BDB34E6F}"/>
                </a:ext>
              </a:extLst>
            </p:cNvPr>
            <p:cNvSpPr txBox="1"/>
            <p:nvPr/>
          </p:nvSpPr>
          <p:spPr>
            <a:xfrm>
              <a:off x="7050637" y="3001586"/>
              <a:ext cx="393056" cy="24789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en-IN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BC09067-6939-E25E-98AD-FE8045643E1D}"/>
              </a:ext>
            </a:extLst>
          </p:cNvPr>
          <p:cNvGrpSpPr/>
          <p:nvPr/>
        </p:nvGrpSpPr>
        <p:grpSpPr>
          <a:xfrm>
            <a:off x="96820" y="2037051"/>
            <a:ext cx="4248754" cy="1494008"/>
            <a:chOff x="-871115" y="2296105"/>
            <a:chExt cx="4248754" cy="1494008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4E45E52-6C31-15C1-A798-8EF0C147FF4F}"/>
                </a:ext>
              </a:extLst>
            </p:cNvPr>
            <p:cNvSpPr/>
            <p:nvPr/>
          </p:nvSpPr>
          <p:spPr>
            <a:xfrm>
              <a:off x="2552264" y="3058575"/>
              <a:ext cx="825375" cy="197917"/>
            </a:xfrm>
            <a:custGeom>
              <a:avLst/>
              <a:gdLst>
                <a:gd name="connsiteX0" fmla="*/ 764648 w 764648"/>
                <a:gd name="connsiteY0" fmla="*/ 125206 h 250412"/>
                <a:gd name="connsiteX1" fmla="*/ 382324 w 764648"/>
                <a:gd name="connsiteY1" fmla="*/ 250412 h 250412"/>
                <a:gd name="connsiteX2" fmla="*/ 0 w 764648"/>
                <a:gd name="connsiteY2" fmla="*/ 125206 h 250412"/>
                <a:gd name="connsiteX3" fmla="*/ 382324 w 764648"/>
                <a:gd name="connsiteY3" fmla="*/ 0 h 250412"/>
                <a:gd name="connsiteX4" fmla="*/ 764648 w 764648"/>
                <a:gd name="connsiteY4" fmla="*/ 125206 h 250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4648" h="250412">
                  <a:moveTo>
                    <a:pt x="764648" y="125206"/>
                  </a:moveTo>
                  <a:cubicBezTo>
                    <a:pt x="764648" y="194355"/>
                    <a:pt x="593476" y="250412"/>
                    <a:pt x="382324" y="250412"/>
                  </a:cubicBezTo>
                  <a:cubicBezTo>
                    <a:pt x="171172" y="250412"/>
                    <a:pt x="0" y="194356"/>
                    <a:pt x="0" y="125206"/>
                  </a:cubicBezTo>
                  <a:cubicBezTo>
                    <a:pt x="0" y="56057"/>
                    <a:pt x="171172" y="0"/>
                    <a:pt x="382324" y="0"/>
                  </a:cubicBezTo>
                  <a:cubicBezTo>
                    <a:pt x="593476" y="0"/>
                    <a:pt x="764648" y="56057"/>
                    <a:pt x="764648" y="125206"/>
                  </a:cubicBezTo>
                  <a:close/>
                </a:path>
              </a:pathLst>
            </a:custGeom>
            <a:noFill/>
            <a:ln w="10463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F90FBDD-C9E6-F359-F5E2-316836F39007}"/>
                </a:ext>
              </a:extLst>
            </p:cNvPr>
            <p:cNvGrpSpPr/>
            <p:nvPr/>
          </p:nvGrpSpPr>
          <p:grpSpPr>
            <a:xfrm>
              <a:off x="-871115" y="2296105"/>
              <a:ext cx="4043401" cy="1494008"/>
              <a:chOff x="-159642" y="2755251"/>
              <a:chExt cx="4043401" cy="1494008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A71C187D-0489-7889-029A-2CD8320AAFF1}"/>
                  </a:ext>
                </a:extLst>
              </p:cNvPr>
              <p:cNvSpPr/>
              <p:nvPr/>
            </p:nvSpPr>
            <p:spPr bwMode="auto">
              <a:xfrm>
                <a:off x="2033557" y="2864016"/>
                <a:ext cx="1669159" cy="28995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IN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08D3D54A-3E50-F2C0-4704-9DC12A600A22}"/>
                  </a:ext>
                </a:extLst>
              </p:cNvPr>
              <p:cNvSpPr/>
              <p:nvPr/>
            </p:nvSpPr>
            <p:spPr>
              <a:xfrm>
                <a:off x="3465756" y="3556028"/>
                <a:ext cx="418003" cy="101691"/>
              </a:xfrm>
              <a:custGeom>
                <a:avLst/>
                <a:gdLst>
                  <a:gd name="connsiteX0" fmla="*/ 387248 w 387248"/>
                  <a:gd name="connsiteY0" fmla="*/ 64332 h 128663"/>
                  <a:gd name="connsiteX1" fmla="*/ 193624 w 387248"/>
                  <a:gd name="connsiteY1" fmla="*/ 128664 h 128663"/>
                  <a:gd name="connsiteX2" fmla="*/ 0 w 387248"/>
                  <a:gd name="connsiteY2" fmla="*/ 64332 h 128663"/>
                  <a:gd name="connsiteX3" fmla="*/ 193624 w 387248"/>
                  <a:gd name="connsiteY3" fmla="*/ 0 h 128663"/>
                  <a:gd name="connsiteX4" fmla="*/ 387248 w 387248"/>
                  <a:gd name="connsiteY4" fmla="*/ 64332 h 1286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87248" h="128663">
                    <a:moveTo>
                      <a:pt x="387248" y="64332"/>
                    </a:moveTo>
                    <a:cubicBezTo>
                      <a:pt x="387248" y="99861"/>
                      <a:pt x="300560" y="128664"/>
                      <a:pt x="193624" y="128664"/>
                    </a:cubicBezTo>
                    <a:cubicBezTo>
                      <a:pt x="86688" y="128664"/>
                      <a:pt x="0" y="99862"/>
                      <a:pt x="0" y="64332"/>
                    </a:cubicBezTo>
                    <a:cubicBezTo>
                      <a:pt x="0" y="28802"/>
                      <a:pt x="86688" y="0"/>
                      <a:pt x="193624" y="0"/>
                    </a:cubicBezTo>
                    <a:cubicBezTo>
                      <a:pt x="300560" y="0"/>
                      <a:pt x="387248" y="28802"/>
                      <a:pt x="387248" y="64332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0463" cap="flat">
                <a:noFill/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7E68BEA8-6F54-836C-CFCC-CC8C86A20DB4}"/>
                  </a:ext>
                </a:extLst>
              </p:cNvPr>
              <p:cNvSpPr/>
              <p:nvPr/>
            </p:nvSpPr>
            <p:spPr>
              <a:xfrm>
                <a:off x="3605056" y="2755251"/>
                <a:ext cx="139403" cy="851622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04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A7EF7AE-B215-7E0D-AD03-AEFFF6DA20DC}"/>
                  </a:ext>
                </a:extLst>
              </p:cNvPr>
              <p:cNvSpPr/>
              <p:nvPr/>
            </p:nvSpPr>
            <p:spPr>
              <a:xfrm>
                <a:off x="3496292" y="2881206"/>
                <a:ext cx="356930" cy="347555"/>
              </a:xfrm>
              <a:custGeom>
                <a:avLst/>
                <a:gdLst>
                  <a:gd name="connsiteX0" fmla="*/ 330670 w 330669"/>
                  <a:gd name="connsiteY0" fmla="*/ 165335 h 439740"/>
                  <a:gd name="connsiteX1" fmla="*/ 165335 w 330669"/>
                  <a:gd name="connsiteY1" fmla="*/ 439741 h 439740"/>
                  <a:gd name="connsiteX2" fmla="*/ 0 w 330669"/>
                  <a:gd name="connsiteY2" fmla="*/ 165335 h 439740"/>
                  <a:gd name="connsiteX3" fmla="*/ 165335 w 330669"/>
                  <a:gd name="connsiteY3" fmla="*/ 0 h 439740"/>
                  <a:gd name="connsiteX4" fmla="*/ 330670 w 330669"/>
                  <a:gd name="connsiteY4" fmla="*/ 165335 h 4397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30669" h="439740">
                    <a:moveTo>
                      <a:pt x="330670" y="165335"/>
                    </a:moveTo>
                    <a:cubicBezTo>
                      <a:pt x="330670" y="256594"/>
                      <a:pt x="165335" y="439741"/>
                      <a:pt x="165335" y="439741"/>
                    </a:cubicBezTo>
                    <a:cubicBezTo>
                      <a:pt x="165335" y="439741"/>
                      <a:pt x="0" y="256699"/>
                      <a:pt x="0" y="165335"/>
                    </a:cubicBezTo>
                    <a:cubicBezTo>
                      <a:pt x="0" y="74076"/>
                      <a:pt x="73971" y="0"/>
                      <a:pt x="165335" y="0"/>
                    </a:cubicBezTo>
                    <a:cubicBezTo>
                      <a:pt x="256699" y="0"/>
                      <a:pt x="330670" y="74076"/>
                      <a:pt x="330670" y="165335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 w="1046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N"/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FC8DE8D6-3E82-044B-36FC-DE125F934216}"/>
                  </a:ext>
                </a:extLst>
              </p:cNvPr>
              <p:cNvSpPr txBox="1"/>
              <p:nvPr/>
            </p:nvSpPr>
            <p:spPr>
              <a:xfrm>
                <a:off x="2097677" y="2866095"/>
                <a:ext cx="1370816" cy="307777"/>
              </a:xfrm>
              <a:prstGeom prst="rect">
                <a:avLst/>
              </a:prstGeom>
              <a:noFill/>
            </p:spPr>
            <p:txBody>
              <a:bodyPr wrap="square" anchor="ctr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bg1"/>
                    </a:solidFill>
                    <a:cs typeface="Arial" pitchFamily="34" charset="0"/>
                  </a:rPr>
                  <a:t>DISTRIBUTORS</a:t>
                </a: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E5D251DE-0A20-31F4-600C-84FDA3A4FF7F}"/>
                  </a:ext>
                </a:extLst>
              </p:cNvPr>
              <p:cNvSpPr txBox="1"/>
              <p:nvPr/>
            </p:nvSpPr>
            <p:spPr>
              <a:xfrm>
                <a:off x="-159642" y="3295152"/>
                <a:ext cx="3332920" cy="954107"/>
              </a:xfrm>
              <a:prstGeom prst="rect">
                <a:avLst/>
              </a:prstGeom>
              <a:noFill/>
              <a:ln>
                <a:solidFill>
                  <a:srgbClr val="F6682C"/>
                </a:solidFill>
              </a:ln>
            </p:spPr>
            <p:txBody>
              <a:bodyPr wrap="square" anchor="ctr">
                <a:spAutoFit/>
              </a:bodyPr>
              <a:lstStyle/>
              <a:p>
                <a:pPr algn="just"/>
                <a:r>
                  <a:rPr lang="en-US" sz="1400" b="1" dirty="0">
                    <a:cs typeface="Arial" pitchFamily="34" charset="0"/>
                  </a:rPr>
                  <a:t>Focusing on Associate distributors would be cost effective and helps in developing innovative products and offerings while collaborating with other partners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6C605EA2-68E5-E65B-2324-DD2E96E55FAD}"/>
                  </a:ext>
                </a:extLst>
              </p:cNvPr>
              <p:cNvSpPr txBox="1"/>
              <p:nvPr/>
            </p:nvSpPr>
            <p:spPr>
              <a:xfrm>
                <a:off x="3501418" y="2907304"/>
                <a:ext cx="367408" cy="2253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b="1" dirty="0">
                    <a:solidFill>
                      <a:schemeClr val="bg1"/>
                    </a:solidFill>
                    <a:cs typeface="Arial" pitchFamily="34" charset="0"/>
                  </a:rPr>
                  <a:t>04</a:t>
                </a:r>
                <a:endParaRPr lang="en-IN" sz="1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3B0F590B-3CA3-61F2-9DFD-D85DFC37BE78}"/>
              </a:ext>
            </a:extLst>
          </p:cNvPr>
          <p:cNvSpPr txBox="1"/>
          <p:nvPr/>
        </p:nvSpPr>
        <p:spPr>
          <a:xfrm>
            <a:off x="5777230" y="3952687"/>
            <a:ext cx="418704" cy="270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cs typeface="Arial" pitchFamily="34" charset="0"/>
              </a:rPr>
              <a:t>02</a:t>
            </a:r>
            <a:endParaRPr lang="en-IN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706FE1-3D82-9F67-9C82-3D6DC18BA2CC}"/>
              </a:ext>
            </a:extLst>
          </p:cNvPr>
          <p:cNvSpPr/>
          <p:nvPr/>
        </p:nvSpPr>
        <p:spPr>
          <a:xfrm>
            <a:off x="8958177" y="1898094"/>
            <a:ext cx="2830653" cy="499601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Plan for the coming 4 years</a:t>
            </a:r>
          </a:p>
        </p:txBody>
      </p:sp>
    </p:spTree>
    <p:extLst>
      <p:ext uri="{BB962C8B-B14F-4D97-AF65-F5344CB8AC3E}">
        <p14:creationId xmlns:p14="http://schemas.microsoft.com/office/powerpoint/2010/main" val="2937451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0EE07-8E42-92F8-6727-7D03CCCA1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Annexures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E90381-336C-4781-1DC6-D20C3BA91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E700EE-7802-CE47-9C55-9D9E09EF895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703CEF-AD02-98AF-1715-DEDAB0553DD4}"/>
              </a:ext>
            </a:extLst>
          </p:cNvPr>
          <p:cNvSpPr/>
          <p:nvPr/>
        </p:nvSpPr>
        <p:spPr>
          <a:xfrm>
            <a:off x="1260570" y="1947134"/>
            <a:ext cx="3720219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Deliverable 1 – Excel VBA automation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7611FAF-5181-FBB9-AE30-29AC0E025166}"/>
              </a:ext>
            </a:extLst>
          </p:cNvPr>
          <p:cNvSpPr/>
          <p:nvPr/>
        </p:nvSpPr>
        <p:spPr>
          <a:xfrm>
            <a:off x="6191029" y="1947134"/>
            <a:ext cx="5325034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Deliverable 2 – Total mutual fund AUM analysis deck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3D2EB5-5B07-8A59-7271-DC070FBECAA8}"/>
              </a:ext>
            </a:extLst>
          </p:cNvPr>
          <p:cNvSpPr/>
          <p:nvPr/>
        </p:nvSpPr>
        <p:spPr>
          <a:xfrm>
            <a:off x="799783" y="3959854"/>
            <a:ext cx="4641792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Deliverable 3 – Mutual funds SIP analysis deck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28AF46-86A3-966E-1D34-8154D7DF25C6}"/>
              </a:ext>
            </a:extLst>
          </p:cNvPr>
          <p:cNvCxnSpPr>
            <a:cxnSpLocks/>
          </p:cNvCxnSpPr>
          <p:nvPr/>
        </p:nvCxnSpPr>
        <p:spPr>
          <a:xfrm>
            <a:off x="5999181" y="1861073"/>
            <a:ext cx="0" cy="4281543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F46DBD1-E77C-74AC-CAA1-7FE1BFDDF5C9}"/>
              </a:ext>
            </a:extLst>
          </p:cNvPr>
          <p:cNvCxnSpPr>
            <a:cxnSpLocks/>
          </p:cNvCxnSpPr>
          <p:nvPr/>
        </p:nvCxnSpPr>
        <p:spPr>
          <a:xfrm>
            <a:off x="482300" y="3873793"/>
            <a:ext cx="11314411" cy="0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D947E508-E8B3-6355-6152-2006B1B67781}"/>
              </a:ext>
            </a:extLst>
          </p:cNvPr>
          <p:cNvSpPr/>
          <p:nvPr/>
        </p:nvSpPr>
        <p:spPr>
          <a:xfrm>
            <a:off x="6532650" y="3959854"/>
            <a:ext cx="4641792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Deliverable 4 – Pin code analysis</a:t>
            </a:r>
          </a:p>
        </p:txBody>
      </p:sp>
      <p:graphicFrame>
        <p:nvGraphicFramePr>
          <p:cNvPr id="3" name="Object 2">
            <a:hlinkClick r:id="" action="ppaction://ole?verb=0"/>
            <a:extLst>
              <a:ext uri="{FF2B5EF4-FFF2-40B4-BE49-F238E27FC236}">
                <a16:creationId xmlns:a16="http://schemas.microsoft.com/office/drawing/2014/main" id="{989A1547-1678-7E96-443D-A5EC955976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9485110"/>
              </p:ext>
            </p:extLst>
          </p:nvPr>
        </p:nvGraphicFramePr>
        <p:xfrm>
          <a:off x="8078993" y="2629796"/>
          <a:ext cx="1558625" cy="936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2" imgW="914400" imgH="771480" progId="PowerPoint.Show.12">
                  <p:embed/>
                </p:oleObj>
              </mc:Choice>
              <mc:Fallback>
                <p:oleObj name="Presentation" showAsIcon="1" r:id="rId2" imgW="914400" imgH="771480" progId="PowerPoint.Show.12">
                  <p:embed/>
                  <p:pic>
                    <p:nvPicPr>
                      <p:cNvPr id="3" name="Object 2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989A1547-1678-7E96-443D-A5EC955976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078993" y="2629796"/>
                        <a:ext cx="1558625" cy="936534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FEF9932-B099-2C89-5AF3-4A21144DEC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117560"/>
              </p:ext>
            </p:extLst>
          </p:nvPr>
        </p:nvGraphicFramePr>
        <p:xfrm>
          <a:off x="787233" y="2882104"/>
          <a:ext cx="1619777" cy="511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1258560" imgH="375840" progId="Package">
                  <p:embed/>
                </p:oleObj>
              </mc:Choice>
              <mc:Fallback>
                <p:oleObj name="Packager Shell Object" showAsIcon="1" r:id="rId4" imgW="1258560" imgH="375840" progId="Package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2FEF9932-B099-2C89-5AF3-4A21144DEC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87233" y="2882104"/>
                        <a:ext cx="1619777" cy="511879"/>
                      </a:xfrm>
                      <a:prstGeom prst="rect">
                        <a:avLst/>
                      </a:prstGeom>
                      <a:noFill/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4BE1E838-F155-FE29-C4AE-A409C16C5C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0749558"/>
              </p:ext>
            </p:extLst>
          </p:nvPr>
        </p:nvGraphicFramePr>
        <p:xfrm>
          <a:off x="2773774" y="2882104"/>
          <a:ext cx="1002161" cy="511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6" imgW="736920" imgH="375840" progId="Package">
                  <p:embed/>
                </p:oleObj>
              </mc:Choice>
              <mc:Fallback>
                <p:oleObj name="Packager Shell Object" showAsIcon="1" r:id="rId6" imgW="736920" imgH="375840" progId="Package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4BE1E838-F155-FE29-C4AE-A409C16C5CE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73774" y="2882104"/>
                        <a:ext cx="1002161" cy="511879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9E2D96D-57F5-03D2-8AD1-AA12613BD6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1419633"/>
              </p:ext>
            </p:extLst>
          </p:nvPr>
        </p:nvGraphicFramePr>
        <p:xfrm>
          <a:off x="4240790" y="2673476"/>
          <a:ext cx="1107073" cy="9340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8" imgW="914400" imgH="771480" progId="Excel.Sheet.12">
                  <p:embed/>
                </p:oleObj>
              </mc:Choice>
              <mc:Fallback>
                <p:oleObj name="Worksheet" showAsIcon="1" r:id="rId8" imgW="914400" imgH="771480" progId="Excel.Sheet.12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99E2D96D-57F5-03D2-8AD1-AA12613BD6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40790" y="2673476"/>
                        <a:ext cx="1107073" cy="934093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hlinkClick r:id="" action="ppaction://ole?verb=0"/>
            <a:extLst>
              <a:ext uri="{FF2B5EF4-FFF2-40B4-BE49-F238E27FC236}">
                <a16:creationId xmlns:a16="http://schemas.microsoft.com/office/drawing/2014/main" id="{C1E2A054-72E0-9BEB-E9E2-9E93B7A637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9065736"/>
              </p:ext>
            </p:extLst>
          </p:nvPr>
        </p:nvGraphicFramePr>
        <p:xfrm>
          <a:off x="2162287" y="4745764"/>
          <a:ext cx="1717760" cy="1040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resentation" showAsIcon="1" r:id="rId10" imgW="914400" imgH="771480" progId="PowerPoint.Show.12">
                  <p:embed/>
                </p:oleObj>
              </mc:Choice>
              <mc:Fallback>
                <p:oleObj name="Presentation" showAsIcon="1" r:id="rId10" imgW="914400" imgH="771480" progId="PowerPoint.Show.12">
                  <p:embed/>
                  <p:pic>
                    <p:nvPicPr>
                      <p:cNvPr id="14" name="Object 13">
                        <a:hlinkClick r:id="" action="ppaction://ole?verb=0"/>
                        <a:extLst>
                          <a:ext uri="{FF2B5EF4-FFF2-40B4-BE49-F238E27FC236}">
                            <a16:creationId xmlns:a16="http://schemas.microsoft.com/office/drawing/2014/main" id="{C1E2A054-72E0-9BEB-E9E2-9E93B7A637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62287" y="4745764"/>
                        <a:ext cx="1717760" cy="1040605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CB0B0C4-84C2-E0B8-EB51-6A1D2F25BAC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7010356"/>
              </p:ext>
            </p:extLst>
          </p:nvPr>
        </p:nvGraphicFramePr>
        <p:xfrm>
          <a:off x="8240358" y="4745764"/>
          <a:ext cx="1277300" cy="1077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12" imgW="914400" imgH="771480" progId="Excel.Sheet.12">
                  <p:embed/>
                </p:oleObj>
              </mc:Choice>
              <mc:Fallback>
                <p:oleObj name="Worksheet" showAsIcon="1" r:id="rId12" imgW="914400" imgH="771480" progId="Excel.Sheet.12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9CB0B0C4-84C2-E0B8-EB51-6A1D2F25BAC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240358" y="4745764"/>
                        <a:ext cx="1277300" cy="1077722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74089046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ABC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A0B1C"/>
      </a:accent1>
      <a:accent2>
        <a:srgbClr val="CA1F34"/>
      </a:accent2>
      <a:accent3>
        <a:srgbClr val="FAA61A"/>
      </a:accent3>
      <a:accent4>
        <a:srgbClr val="F6682C"/>
      </a:accent4>
      <a:accent5>
        <a:srgbClr val="CA4212"/>
      </a:accent5>
      <a:accent6>
        <a:srgbClr val="E72D45"/>
      </a:accent6>
      <a:hlink>
        <a:srgbClr val="A9A9A9"/>
      </a:hlink>
      <a:folHlink>
        <a:srgbClr val="212121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BC_PPT Template_2" id="{DC0BED58-0181-4145-ABE6-8EEE6C03B39E}" vid="{EACE7DC7-8AAE-624F-B183-DE77E30D1431}"/>
    </a:ext>
  </a:extLst>
</a:theme>
</file>

<file path=ppt/theme/theme2.xml><?xml version="1.0" encoding="utf-8"?>
<a:theme xmlns:a="http://schemas.openxmlformats.org/drawingml/2006/main" name="2_Custom Design">
  <a:themeElements>
    <a:clrScheme name="ABC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A0B1C"/>
      </a:accent1>
      <a:accent2>
        <a:srgbClr val="CA1F34"/>
      </a:accent2>
      <a:accent3>
        <a:srgbClr val="FAA61A"/>
      </a:accent3>
      <a:accent4>
        <a:srgbClr val="F6682C"/>
      </a:accent4>
      <a:accent5>
        <a:srgbClr val="CA4212"/>
      </a:accent5>
      <a:accent6>
        <a:srgbClr val="E72D45"/>
      </a:accent6>
      <a:hlink>
        <a:srgbClr val="A9A9A9"/>
      </a:hlink>
      <a:folHlink>
        <a:srgbClr val="212121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BC_PPT Template_2" id="{DC0BED58-0181-4145-ABE6-8EEE6C03B39E}" vid="{7697A486-1F88-4D46-9326-04B2B6935F4D}"/>
    </a:ext>
  </a:extLst>
</a:theme>
</file>

<file path=ppt/theme/theme3.xml><?xml version="1.0" encoding="utf-8"?>
<a:theme xmlns:a="http://schemas.openxmlformats.org/drawingml/2006/main" name="3_Custom Design">
  <a:themeElements>
    <a:clrScheme name="ABC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A0B1C"/>
      </a:accent1>
      <a:accent2>
        <a:srgbClr val="CA1F34"/>
      </a:accent2>
      <a:accent3>
        <a:srgbClr val="FAA61A"/>
      </a:accent3>
      <a:accent4>
        <a:srgbClr val="F6682C"/>
      </a:accent4>
      <a:accent5>
        <a:srgbClr val="CA4212"/>
      </a:accent5>
      <a:accent6>
        <a:srgbClr val="E72D45"/>
      </a:accent6>
      <a:hlink>
        <a:srgbClr val="A9A9A9"/>
      </a:hlink>
      <a:folHlink>
        <a:srgbClr val="212121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BC_PPT Template_2" id="{DC0BED58-0181-4145-ABE6-8EEE6C03B39E}" vid="{7697A486-1F88-4D46-9326-04B2B6935F4D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3C213405043824E9D7586C405114EDA" ma:contentTypeVersion="9" ma:contentTypeDescription="Create a new document." ma:contentTypeScope="" ma:versionID="02bcdf9865c5c8d7892125927db85c01">
  <xsd:schema xmlns:xsd="http://www.w3.org/2001/XMLSchema" xmlns:xs="http://www.w3.org/2001/XMLSchema" xmlns:p="http://schemas.microsoft.com/office/2006/metadata/properties" xmlns:ns3="fb5d6eb1-6da3-4da1-80ce-1f0381a8b43d" targetNamespace="http://schemas.microsoft.com/office/2006/metadata/properties" ma:root="true" ma:fieldsID="2a323e45a30f5759fd2805ef6c1a7576" ns3:_="">
    <xsd:import namespace="fb5d6eb1-6da3-4da1-80ce-1f0381a8b43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5d6eb1-6da3-4da1-80ce-1f0381a8b43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CE073F5-BECD-4DC7-8D9E-ED2DCC5F77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b5d6eb1-6da3-4da1-80ce-1f0381a8b43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40ABB8C-913C-4AC2-9104-35EC40052419}">
  <ds:schemaRefs>
    <ds:schemaRef ds:uri="fb5d6eb1-6da3-4da1-80ce-1f0381a8b43d"/>
    <ds:schemaRef ds:uri="http://purl.org/dc/elements/1.1/"/>
    <ds:schemaRef ds:uri="http://purl.org/dc/dcmitype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46DAFC3-DD67-4EA6-8A68-1D1735E1E0E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ABC_PPT Template_22072016</Template>
  <TotalTime>14325</TotalTime>
  <Words>964</Words>
  <Application>Microsoft Office PowerPoint</Application>
  <PresentationFormat>Widescreen</PresentationFormat>
  <Paragraphs>156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.AppleSystemUIFont</vt:lpstr>
      <vt:lpstr>Arial</vt:lpstr>
      <vt:lpstr>Calibri</vt:lpstr>
      <vt:lpstr>Calibri Light</vt:lpstr>
      <vt:lpstr>pfhandbookpro-regular</vt:lpstr>
      <vt:lpstr>Wingdings</vt:lpstr>
      <vt:lpstr>1_Custom Design</vt:lpstr>
      <vt:lpstr>2_Custom Design</vt:lpstr>
      <vt:lpstr>3_Custom Design</vt:lpstr>
      <vt:lpstr>Presentation</vt:lpstr>
      <vt:lpstr>Packager Shell Object</vt:lpstr>
      <vt:lpstr>Worksheet</vt:lpstr>
      <vt:lpstr>A UNIVERSAL  FINANCIAL  SERVICES PROVIDER</vt:lpstr>
      <vt:lpstr>PowerPoint Presentation</vt:lpstr>
      <vt:lpstr>Project 1: Understand the Mutual Funds AUM landscape in India and analyze the market share data to draw Insights  Project 2: Understand the Mutual Funds SIP landscape in India and  analyze the data to draw insights</vt:lpstr>
      <vt:lpstr>Project Objective / Problem Statement </vt:lpstr>
      <vt:lpstr>Approach &amp; Methodology</vt:lpstr>
      <vt:lpstr>Impact &amp; Analysis</vt:lpstr>
      <vt:lpstr>Key Learnings</vt:lpstr>
      <vt:lpstr>Recommendations</vt:lpstr>
      <vt:lpstr>Annexures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Jupalli 
Nitesh</cp:lastModifiedBy>
  <cp:revision>1819</cp:revision>
  <dcterms:created xsi:type="dcterms:W3CDTF">2017-05-04T08:21:14Z</dcterms:created>
  <dcterms:modified xsi:type="dcterms:W3CDTF">2022-07-28T09:04:23Z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0x010100D3C213405043824E9D7586C405114EDA</vt:lpwstr>
  </property>
</Properties>
</file>

<file path=docProps/thumbnail.jpeg>
</file>